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37" r:id="rId1"/>
  </p:sldMasterIdLst>
  <p:notesMasterIdLst>
    <p:notesMasterId r:id="rId16"/>
  </p:notesMasterIdLst>
  <p:sldIdLst>
    <p:sldId id="259" r:id="rId2"/>
    <p:sldId id="262" r:id="rId3"/>
    <p:sldId id="283" r:id="rId4"/>
    <p:sldId id="279" r:id="rId5"/>
    <p:sldId id="281" r:id="rId6"/>
    <p:sldId id="286" r:id="rId7"/>
    <p:sldId id="266" r:id="rId8"/>
    <p:sldId id="291" r:id="rId9"/>
    <p:sldId id="287" r:id="rId10"/>
    <p:sldId id="278" r:id="rId11"/>
    <p:sldId id="270" r:id="rId12"/>
    <p:sldId id="269" r:id="rId13"/>
    <p:sldId id="280" r:id="rId14"/>
    <p:sldId id="272" r:id="rId15"/>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375E"/>
    <a:srgbClr val="104A7A"/>
    <a:srgbClr val="1F497D"/>
    <a:srgbClr val="008000"/>
    <a:srgbClr val="3F80C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576" autoAdjust="0"/>
    <p:restoredTop sz="94660"/>
  </p:normalViewPr>
  <p:slideViewPr>
    <p:cSldViewPr snapToGrid="0" snapToObjects="1">
      <p:cViewPr varScale="1">
        <p:scale>
          <a:sx n="79" d="100"/>
          <a:sy n="79" d="100"/>
        </p:scale>
        <p:origin x="1315" y="6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434029163145499"/>
          <c:y val="0.12673352205796201"/>
          <c:w val="0.79754461479155503"/>
          <c:h val="0.72376542638814401"/>
        </c:manualLayout>
      </c:layout>
      <c:lineChart>
        <c:grouping val="stacked"/>
        <c:varyColors val="0"/>
        <c:ser>
          <c:idx val="0"/>
          <c:order val="0"/>
          <c:tx>
            <c:strRef>
              <c:f>Sheet1!$B$1</c:f>
              <c:strCache>
                <c:ptCount val="1"/>
                <c:pt idx="0">
                  <c:v>Water Prices</c:v>
                </c:pt>
              </c:strCache>
            </c:strRef>
          </c:tx>
          <c:spPr>
            <a:ln w="28575" cap="rnd">
              <a:solidFill>
                <a:schemeClr val="accent1"/>
              </a:solidFill>
              <a:round/>
            </a:ln>
            <a:effectLst/>
          </c:spPr>
          <c:marker>
            <c:symbol val="none"/>
          </c:marker>
          <c:cat>
            <c:strRef>
              <c:f>Sheet1!$A$2:$A$15</c:f>
              <c:strCache>
                <c:ptCount val="14"/>
                <c:pt idx="0">
                  <c:v>05</c:v>
                </c:pt>
                <c:pt idx="1">
                  <c:v>06</c:v>
                </c:pt>
                <c:pt idx="2">
                  <c:v>07</c:v>
                </c:pt>
                <c:pt idx="3">
                  <c:v>08</c:v>
                </c:pt>
                <c:pt idx="4">
                  <c:v>09</c:v>
                </c:pt>
                <c:pt idx="5">
                  <c:v>10</c:v>
                </c:pt>
                <c:pt idx="6">
                  <c:v>11</c:v>
                </c:pt>
                <c:pt idx="7">
                  <c:v>12</c:v>
                </c:pt>
                <c:pt idx="8">
                  <c:v>13</c:v>
                </c:pt>
                <c:pt idx="9">
                  <c:v>14</c:v>
                </c:pt>
                <c:pt idx="10">
                  <c:v>15</c:v>
                </c:pt>
                <c:pt idx="11">
                  <c:v>16</c:v>
                </c:pt>
                <c:pt idx="12">
                  <c:v>17</c:v>
                </c:pt>
                <c:pt idx="13">
                  <c:v>18</c:v>
                </c:pt>
              </c:strCache>
            </c:strRef>
          </c:cat>
          <c:val>
            <c:numRef>
              <c:f>Sheet1!$B$2:$B$15</c:f>
              <c:numCache>
                <c:formatCode>_("$"* #,##0_);_("$"* \(#,##0\);_("$"* "-"??_);_(@_)</c:formatCode>
                <c:ptCount val="14"/>
                <c:pt idx="0">
                  <c:v>524</c:v>
                </c:pt>
                <c:pt idx="1">
                  <c:v>549</c:v>
                </c:pt>
                <c:pt idx="2">
                  <c:v>574</c:v>
                </c:pt>
                <c:pt idx="3">
                  <c:v>606</c:v>
                </c:pt>
                <c:pt idx="4">
                  <c:v>695</c:v>
                </c:pt>
                <c:pt idx="5">
                  <c:v>811</c:v>
                </c:pt>
                <c:pt idx="6">
                  <c:v>869</c:v>
                </c:pt>
                <c:pt idx="7">
                  <c:v>920</c:v>
                </c:pt>
                <c:pt idx="8">
                  <c:v>997</c:v>
                </c:pt>
                <c:pt idx="9">
                  <c:v>1032</c:v>
                </c:pt>
                <c:pt idx="10">
                  <c:v>1055</c:v>
                </c:pt>
                <c:pt idx="11">
                  <c:v>1076</c:v>
                </c:pt>
                <c:pt idx="12">
                  <c:v>1073</c:v>
                </c:pt>
                <c:pt idx="13">
                  <c:v>1101</c:v>
                </c:pt>
              </c:numCache>
            </c:numRef>
          </c:val>
          <c:smooth val="0"/>
          <c:extLst>
            <c:ext xmlns:c16="http://schemas.microsoft.com/office/drawing/2014/chart" uri="{C3380CC4-5D6E-409C-BE32-E72D297353CC}">
              <c16:uniqueId val="{00000000-C900-445C-B676-8C3FE1E6590C}"/>
            </c:ext>
          </c:extLst>
        </c:ser>
        <c:dLbls>
          <c:showLegendKey val="0"/>
          <c:showVal val="0"/>
          <c:showCatName val="0"/>
          <c:showSerName val="0"/>
          <c:showPercent val="0"/>
          <c:showBubbleSize val="0"/>
        </c:dLbls>
        <c:smooth val="0"/>
        <c:axId val="135215744"/>
        <c:axId val="138035584"/>
      </c:lineChart>
      <c:catAx>
        <c:axId val="1352157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8035584"/>
        <c:crosses val="autoZero"/>
        <c:auto val="1"/>
        <c:lblAlgn val="ctr"/>
        <c:lblOffset val="100"/>
        <c:noMultiLvlLbl val="0"/>
      </c:catAx>
      <c:valAx>
        <c:axId val="138035584"/>
        <c:scaling>
          <c:orientation val="minMax"/>
        </c:scaling>
        <c:delete val="0"/>
        <c:axPos val="l"/>
        <c:majorGridlines>
          <c:spPr>
            <a:ln w="9525" cap="flat" cmpd="sng" algn="ctr">
              <a:solidFill>
                <a:schemeClr val="tx1">
                  <a:lumMod val="15000"/>
                  <a:lumOff val="85000"/>
                </a:schemeClr>
              </a:solidFill>
              <a:round/>
            </a:ln>
            <a:effectLst/>
          </c:spPr>
        </c:majorGridlines>
        <c:numFmt formatCode="_(&quot;$&quot;* #,##0_);_(&quot;$&quot;* \(#,##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5215744"/>
        <c:crosses val="autoZero"/>
        <c:crossBetween val="between"/>
      </c:valAx>
      <c:spPr>
        <a:noFill/>
        <a:ln>
          <a:solidFill>
            <a:schemeClr val="bg1">
              <a:lumMod val="50000"/>
            </a:schemeClr>
          </a:solidFill>
        </a:ln>
        <a:effectLst/>
      </c:spPr>
    </c:plotArea>
    <c:legend>
      <c:legendPos val="b"/>
      <c:layout>
        <c:manualLayout>
          <c:xMode val="edge"/>
          <c:yMode val="edge"/>
          <c:x val="0.34228015217227697"/>
          <c:y val="0.68831349872051595"/>
          <c:w val="0.31045174910914902"/>
          <c:h val="7.8100480156939003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zero"/>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Ag Land Prices (Avr)</c:v>
                </c:pt>
              </c:strCache>
            </c:strRef>
          </c:tx>
          <c:spPr>
            <a:ln w="28575" cap="rnd">
              <a:solidFill>
                <a:srgbClr val="00B050"/>
              </a:solidFill>
              <a:round/>
            </a:ln>
            <a:effectLst/>
          </c:spPr>
          <c:marker>
            <c:symbol val="none"/>
          </c:marker>
          <c:cat>
            <c:strRef>
              <c:f>Sheet1!$A$2:$A$12</c:f>
              <c:strCache>
                <c:ptCount val="11"/>
                <c:pt idx="0">
                  <c:v>05</c:v>
                </c:pt>
                <c:pt idx="1">
                  <c:v>06</c:v>
                </c:pt>
                <c:pt idx="2">
                  <c:v>07</c:v>
                </c:pt>
                <c:pt idx="3">
                  <c:v>08</c:v>
                </c:pt>
                <c:pt idx="4">
                  <c:v>09</c:v>
                </c:pt>
                <c:pt idx="5">
                  <c:v>10</c:v>
                </c:pt>
                <c:pt idx="6">
                  <c:v>11</c:v>
                </c:pt>
                <c:pt idx="7">
                  <c:v>12</c:v>
                </c:pt>
                <c:pt idx="8">
                  <c:v>13</c:v>
                </c:pt>
                <c:pt idx="9">
                  <c:v>14</c:v>
                </c:pt>
                <c:pt idx="10">
                  <c:v>15</c:v>
                </c:pt>
              </c:strCache>
            </c:strRef>
          </c:cat>
          <c:val>
            <c:numRef>
              <c:f>Sheet1!$B$2:$B$12</c:f>
              <c:numCache>
                <c:formatCode>_("$"* #,##0_);_("$"* \(#,##0\);_("$"* "-"??_);_(@_)</c:formatCode>
                <c:ptCount val="11"/>
                <c:pt idx="0">
                  <c:v>6500</c:v>
                </c:pt>
                <c:pt idx="1">
                  <c:v>9000</c:v>
                </c:pt>
                <c:pt idx="2">
                  <c:v>9000</c:v>
                </c:pt>
                <c:pt idx="3">
                  <c:v>7250</c:v>
                </c:pt>
                <c:pt idx="4">
                  <c:v>6750</c:v>
                </c:pt>
                <c:pt idx="5">
                  <c:v>7625</c:v>
                </c:pt>
                <c:pt idx="6">
                  <c:v>8500</c:v>
                </c:pt>
                <c:pt idx="7">
                  <c:v>9500</c:v>
                </c:pt>
                <c:pt idx="8">
                  <c:v>10750</c:v>
                </c:pt>
                <c:pt idx="9">
                  <c:v>10000</c:v>
                </c:pt>
                <c:pt idx="10">
                  <c:v>13000</c:v>
                </c:pt>
              </c:numCache>
            </c:numRef>
          </c:val>
          <c:smooth val="0"/>
          <c:extLst>
            <c:ext xmlns:c16="http://schemas.microsoft.com/office/drawing/2014/chart" uri="{C3380CC4-5D6E-409C-BE32-E72D297353CC}">
              <c16:uniqueId val="{00000000-B4DD-4895-870E-1B17385FB5F7}"/>
            </c:ext>
          </c:extLst>
        </c:ser>
        <c:dLbls>
          <c:showLegendKey val="0"/>
          <c:showVal val="0"/>
          <c:showCatName val="0"/>
          <c:showSerName val="0"/>
          <c:showPercent val="0"/>
          <c:showBubbleSize val="0"/>
        </c:dLbls>
        <c:smooth val="0"/>
        <c:axId val="138072448"/>
        <c:axId val="138073984"/>
      </c:lineChart>
      <c:catAx>
        <c:axId val="1380724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8073984"/>
        <c:crosses val="autoZero"/>
        <c:auto val="1"/>
        <c:lblAlgn val="ctr"/>
        <c:lblOffset val="100"/>
        <c:noMultiLvlLbl val="0"/>
      </c:catAx>
      <c:valAx>
        <c:axId val="138073984"/>
        <c:scaling>
          <c:orientation val="minMax"/>
        </c:scaling>
        <c:delete val="0"/>
        <c:axPos val="l"/>
        <c:majorGridlines>
          <c:spPr>
            <a:ln w="9525" cap="flat" cmpd="sng" algn="ctr">
              <a:solidFill>
                <a:schemeClr val="tx1">
                  <a:lumMod val="15000"/>
                  <a:lumOff val="85000"/>
                </a:schemeClr>
              </a:solidFill>
              <a:round/>
            </a:ln>
            <a:effectLst/>
          </c:spPr>
        </c:majorGridlines>
        <c:numFmt formatCode="_(&quot;$&quot;* #,##0_);_(&quot;$&quot;* \(#,##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8072448"/>
        <c:crosses val="autoZero"/>
        <c:crossBetween val="between"/>
      </c:valAx>
      <c:spPr>
        <a:noFill/>
        <a:ln>
          <a:solidFill>
            <a:schemeClr val="bg1">
              <a:lumMod val="50000"/>
            </a:schemeClr>
          </a:solidFill>
        </a:ln>
        <a:effectLst/>
      </c:spPr>
    </c:plotArea>
    <c:legend>
      <c:legendPos val="b"/>
      <c:layout>
        <c:manualLayout>
          <c:xMode val="edge"/>
          <c:yMode val="edge"/>
          <c:x val="0.36684343502096101"/>
          <c:y val="0.62910812406904704"/>
          <c:w val="0.426984152372064"/>
          <c:h val="7.9495471157457906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70248" cy="481851"/>
          </a:xfrm>
          <a:prstGeom prst="rect">
            <a:avLst/>
          </a:prstGeom>
        </p:spPr>
        <p:txBody>
          <a:bodyPr vert="horz" lIns="94072" tIns="47035" rIns="94072" bIns="47035" rtlCol="0"/>
          <a:lstStyle>
            <a:lvl1pPr algn="l">
              <a:defRPr sz="1200"/>
            </a:lvl1pPr>
          </a:lstStyle>
          <a:p>
            <a:endParaRPr lang="en-US"/>
          </a:p>
        </p:txBody>
      </p:sp>
      <p:sp>
        <p:nvSpPr>
          <p:cNvPr id="3" name="Date Placeholder 2"/>
          <p:cNvSpPr>
            <a:spLocks noGrp="1"/>
          </p:cNvSpPr>
          <p:nvPr>
            <p:ph type="dt" idx="1"/>
          </p:nvPr>
        </p:nvSpPr>
        <p:spPr>
          <a:xfrm>
            <a:off x="4143312" y="1"/>
            <a:ext cx="3170248" cy="481851"/>
          </a:xfrm>
          <a:prstGeom prst="rect">
            <a:avLst/>
          </a:prstGeom>
        </p:spPr>
        <p:txBody>
          <a:bodyPr vert="horz" lIns="94072" tIns="47035" rIns="94072" bIns="47035" rtlCol="0"/>
          <a:lstStyle>
            <a:lvl1pPr algn="r">
              <a:defRPr sz="1200"/>
            </a:lvl1pPr>
          </a:lstStyle>
          <a:p>
            <a:fld id="{FEA50C21-149C-4ED3-B91A-FFE9D8DD7B63}" type="datetimeFigureOut">
              <a:rPr lang="en-US" smtClean="0"/>
              <a:t>5/22/2017</a:t>
            </a:fld>
            <a:endParaRPr lang="en-US"/>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4072" tIns="47035" rIns="94072" bIns="47035" rtlCol="0" anchor="ctr"/>
          <a:lstStyle/>
          <a:p>
            <a:endParaRPr lang="en-US"/>
          </a:p>
        </p:txBody>
      </p:sp>
      <p:sp>
        <p:nvSpPr>
          <p:cNvPr id="5" name="Notes Placeholder 4"/>
          <p:cNvSpPr>
            <a:spLocks noGrp="1"/>
          </p:cNvSpPr>
          <p:nvPr>
            <p:ph type="body" sz="quarter" idx="3"/>
          </p:nvPr>
        </p:nvSpPr>
        <p:spPr>
          <a:xfrm>
            <a:off x="731850" y="4619908"/>
            <a:ext cx="5851504" cy="3781551"/>
          </a:xfrm>
          <a:prstGeom prst="rect">
            <a:avLst/>
          </a:prstGeom>
        </p:spPr>
        <p:txBody>
          <a:bodyPr vert="horz" lIns="94072" tIns="47035" rIns="94072" bIns="4703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349"/>
            <a:ext cx="3170248" cy="481851"/>
          </a:xfrm>
          <a:prstGeom prst="rect">
            <a:avLst/>
          </a:prstGeom>
        </p:spPr>
        <p:txBody>
          <a:bodyPr vert="horz" lIns="94072" tIns="47035" rIns="94072" bIns="47035" rtlCol="0" anchor="b"/>
          <a:lstStyle>
            <a:lvl1pPr algn="l">
              <a:defRPr sz="1200"/>
            </a:lvl1pPr>
          </a:lstStyle>
          <a:p>
            <a:endParaRPr lang="en-US"/>
          </a:p>
        </p:txBody>
      </p:sp>
      <p:sp>
        <p:nvSpPr>
          <p:cNvPr id="7" name="Slide Number Placeholder 6"/>
          <p:cNvSpPr>
            <a:spLocks noGrp="1"/>
          </p:cNvSpPr>
          <p:nvPr>
            <p:ph type="sldNum" sz="quarter" idx="5"/>
          </p:nvPr>
        </p:nvSpPr>
        <p:spPr>
          <a:xfrm>
            <a:off x="4143312" y="9119349"/>
            <a:ext cx="3170248" cy="481851"/>
          </a:xfrm>
          <a:prstGeom prst="rect">
            <a:avLst/>
          </a:prstGeom>
        </p:spPr>
        <p:txBody>
          <a:bodyPr vert="horz" lIns="94072" tIns="47035" rIns="94072" bIns="47035" rtlCol="0" anchor="b"/>
          <a:lstStyle>
            <a:lvl1pPr algn="r">
              <a:defRPr sz="1200"/>
            </a:lvl1pPr>
          </a:lstStyle>
          <a:p>
            <a:fld id="{39AEEEC0-262A-4142-AE9F-4AB03B422C2A}" type="slidenum">
              <a:rPr lang="en-US" smtClean="0"/>
              <a:t>‹#›</a:t>
            </a:fld>
            <a:endParaRPr lang="en-US"/>
          </a:p>
        </p:txBody>
      </p:sp>
    </p:spTree>
    <p:extLst>
      <p:ext uri="{BB962C8B-B14F-4D97-AF65-F5344CB8AC3E}">
        <p14:creationId xmlns:p14="http://schemas.microsoft.com/office/powerpoint/2010/main" val="5170635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p:spPr>
      </p:sp>
      <p:sp>
        <p:nvSpPr>
          <p:cNvPr id="194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ea typeface="ＭＳ Ｐゴシック" charset="-128"/>
              <a:cs typeface="ＭＳ Ｐゴシック" charset="-128"/>
            </a:endParaRPr>
          </a:p>
        </p:txBody>
      </p:sp>
      <p:sp>
        <p:nvSpPr>
          <p:cNvPr id="19460" name="Slide Number Placeholder 3"/>
          <p:cNvSpPr>
            <a:spLocks noGrp="1"/>
          </p:cNvSpPr>
          <p:nvPr>
            <p:ph type="sldNum" sz="quarter" idx="5"/>
          </p:nvPr>
        </p:nvSpPr>
        <p:spPr bwMode="auto">
          <a:noFill/>
          <a:ln>
            <a:miter lim="800000"/>
            <a:headEnd/>
            <a:tailEnd/>
          </a:ln>
        </p:spPr>
        <p:txBody>
          <a:bodyPr/>
          <a:lstStyle/>
          <a:p>
            <a:fld id="{9DEF9CB9-E55E-1041-BA0A-BFEB519DD98E}" type="slidenum">
              <a:rPr lang="en-US">
                <a:latin typeface="Calibri" charset="0"/>
                <a:ea typeface="ＭＳ Ｐゴシック" charset="-128"/>
                <a:cs typeface="ＭＳ Ｐゴシック" charset="-128"/>
              </a:rPr>
              <a:pPr/>
              <a:t>6</a:t>
            </a:fld>
            <a:endParaRPr lang="en-US" dirty="0">
              <a:latin typeface="Calibri" charset="0"/>
              <a:ea typeface="ＭＳ Ｐゴシック" charset="-128"/>
              <a:cs typeface="ＭＳ Ｐゴシック" charset="-128"/>
            </a:endParaRPr>
          </a:p>
        </p:txBody>
      </p:sp>
    </p:spTree>
    <p:extLst>
      <p:ext uri="{BB962C8B-B14F-4D97-AF65-F5344CB8AC3E}">
        <p14:creationId xmlns:p14="http://schemas.microsoft.com/office/powerpoint/2010/main" val="33651420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AEEEC0-262A-4142-AE9F-4AB03B422C2A}" type="slidenum">
              <a:rPr lang="en-US" smtClean="0"/>
              <a:t>8</a:t>
            </a:fld>
            <a:endParaRPr lang="en-US"/>
          </a:p>
        </p:txBody>
      </p:sp>
    </p:spTree>
    <p:extLst>
      <p:ext uri="{BB962C8B-B14F-4D97-AF65-F5344CB8AC3E}">
        <p14:creationId xmlns:p14="http://schemas.microsoft.com/office/powerpoint/2010/main" val="12549578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AEEEC0-262A-4142-AE9F-4AB03B422C2A}" type="slidenum">
              <a:rPr lang="en-US" smtClean="0"/>
              <a:t>13</a:t>
            </a:fld>
            <a:endParaRPr lang="en-US"/>
          </a:p>
        </p:txBody>
      </p:sp>
    </p:spTree>
    <p:extLst>
      <p:ext uri="{BB962C8B-B14F-4D97-AF65-F5344CB8AC3E}">
        <p14:creationId xmlns:p14="http://schemas.microsoft.com/office/powerpoint/2010/main" val="27043318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AEEEC0-262A-4142-AE9F-4AB03B422C2A}" type="slidenum">
              <a:rPr lang="en-US" smtClean="0"/>
              <a:t>14</a:t>
            </a:fld>
            <a:endParaRPr lang="en-US"/>
          </a:p>
        </p:txBody>
      </p:sp>
    </p:spTree>
    <p:extLst>
      <p:ext uri="{BB962C8B-B14F-4D97-AF65-F5344CB8AC3E}">
        <p14:creationId xmlns:p14="http://schemas.microsoft.com/office/powerpoint/2010/main" val="21923924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01F9CA3-105E-4857-9057-6DB6197DA786}" type="datetimeFigureOut">
              <a:rPr lang="en-US" smtClean="0"/>
              <a:t>5/22/2017</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7" name="Rectangle 6"/>
          <p:cNvSpPr/>
          <p:nvPr userDrawn="1"/>
        </p:nvSpPr>
        <p:spPr>
          <a:xfrm>
            <a:off x="0" y="694093"/>
            <a:ext cx="9144000" cy="802017"/>
          </a:xfrm>
          <a:prstGeom prst="rect">
            <a:avLst/>
          </a:prstGeom>
          <a:solidFill>
            <a:srgbClr val="008000">
              <a:alpha val="50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Isosceles Triangle 8"/>
          <p:cNvSpPr/>
          <p:nvPr userDrawn="1"/>
        </p:nvSpPr>
        <p:spPr>
          <a:xfrm rot="10800000">
            <a:off x="7943130" y="0"/>
            <a:ext cx="376821" cy="304567"/>
          </a:xfrm>
          <a:prstGeom prst="triangle">
            <a:avLst/>
          </a:prstGeom>
          <a:solidFill>
            <a:srgbClr val="0080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itle 1"/>
          <p:cNvSpPr>
            <a:spLocks noGrp="1"/>
          </p:cNvSpPr>
          <p:nvPr>
            <p:ph type="ctrTitle"/>
          </p:nvPr>
        </p:nvSpPr>
        <p:spPr>
          <a:xfrm>
            <a:off x="685800" y="818979"/>
            <a:ext cx="7772400" cy="534777"/>
          </a:xfrm>
        </p:spPr>
        <p:txBody>
          <a:bodyPr>
            <a:normAutofit/>
          </a:bodyPr>
          <a:lstStyle>
            <a:lvl1pPr>
              <a:defRPr>
                <a:latin typeface="Cambria" panose="02040503050406030204" pitchFamily="18" charset="0"/>
              </a:defRPr>
            </a:lvl1pPr>
          </a:lstStyle>
          <a:p>
            <a:pPr algn="l"/>
            <a:r>
              <a:rPr lang="en-US" sz="2800" dirty="0">
                <a:solidFill>
                  <a:schemeClr val="bg1"/>
                </a:solidFill>
                <a:latin typeface="Helvetica"/>
                <a:cs typeface="Helvetica"/>
              </a:rPr>
              <a:t>Project Title Goes Here</a:t>
            </a:r>
          </a:p>
        </p:txBody>
      </p:sp>
      <p:sp>
        <p:nvSpPr>
          <p:cNvPr id="13" name="Subtitle 2"/>
          <p:cNvSpPr>
            <a:spLocks noGrp="1"/>
          </p:cNvSpPr>
          <p:nvPr>
            <p:ph type="subTitle" idx="4294967295"/>
          </p:nvPr>
        </p:nvSpPr>
        <p:spPr>
          <a:xfrm>
            <a:off x="1371600" y="1715539"/>
            <a:ext cx="6400800" cy="3923261"/>
          </a:xfrm>
        </p:spPr>
        <p:txBody>
          <a:bodyPr>
            <a:normAutofit/>
          </a:bodyPr>
          <a:lstStyle/>
          <a:p>
            <a:pPr algn="l"/>
            <a:r>
              <a:rPr lang="en-US" sz="1800" dirty="0">
                <a:solidFill>
                  <a:schemeClr val="tx2"/>
                </a:solidFill>
                <a:latin typeface="Helvetica"/>
                <a:cs typeface="Helvetica"/>
              </a:rPr>
              <a:t>Project Information and or bullet points would go here.</a:t>
            </a:r>
            <a:endParaRPr lang="en-US" sz="1800" dirty="0">
              <a:solidFill>
                <a:schemeClr val="tx2"/>
              </a:solidFill>
            </a:endParaRPr>
          </a:p>
        </p:txBody>
      </p:sp>
      <p:sp>
        <p:nvSpPr>
          <p:cNvPr id="16" name="Slide Number Placeholder 5"/>
          <p:cNvSpPr txBox="1">
            <a:spLocks/>
          </p:cNvSpPr>
          <p:nvPr userDrawn="1"/>
        </p:nvSpPr>
        <p:spPr>
          <a:xfrm>
            <a:off x="7626372" y="304568"/>
            <a:ext cx="647036"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fld id="{75571E9F-C8BA-204D-91DE-BD916112259A}" type="slidenum">
              <a:rPr lang="en-US" smtClean="0"/>
              <a:pPr/>
              <a:t>‹#›</a:t>
            </a:fld>
            <a:endParaRPr lang="en-US" dirty="0"/>
          </a:p>
        </p:txBody>
      </p:sp>
    </p:spTree>
    <p:extLst>
      <p:ext uri="{BB962C8B-B14F-4D97-AF65-F5344CB8AC3E}">
        <p14:creationId xmlns:p14="http://schemas.microsoft.com/office/powerpoint/2010/main" val="34317759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E1C41281-39A7-FA45-9CEC-A89BC8E393CB}" type="slidenum">
              <a:rPr lang="en-US" smtClean="0"/>
              <a:pPr/>
              <a:t>‹#›</a:t>
            </a:fld>
            <a:endParaRPr lang="en-US"/>
          </a:p>
        </p:txBody>
      </p:sp>
    </p:spTree>
    <p:extLst>
      <p:ext uri="{BB962C8B-B14F-4D97-AF65-F5344CB8AC3E}">
        <p14:creationId xmlns:p14="http://schemas.microsoft.com/office/powerpoint/2010/main" val="37704851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FBFB7642-DB04-274B-B57C-202CAB09E547}" type="slidenum">
              <a:rPr lang="en-US" smtClean="0"/>
              <a:pPr/>
              <a:t>‹#›</a:t>
            </a:fld>
            <a:endParaRPr lang="en-US"/>
          </a:p>
        </p:txBody>
      </p:sp>
    </p:spTree>
    <p:extLst>
      <p:ext uri="{BB962C8B-B14F-4D97-AF65-F5344CB8AC3E}">
        <p14:creationId xmlns:p14="http://schemas.microsoft.com/office/powerpoint/2010/main" val="2999095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DCD8EE0D-05CA-9E4B-BABB-A7B5096B066B}" type="slidenum">
              <a:rPr lang="en-US" smtClean="0"/>
              <a:pPr/>
              <a:t>‹#›</a:t>
            </a:fld>
            <a:endParaRPr lang="en-US"/>
          </a:p>
        </p:txBody>
      </p:sp>
    </p:spTree>
    <p:extLst>
      <p:ext uri="{BB962C8B-B14F-4D97-AF65-F5344CB8AC3E}">
        <p14:creationId xmlns:p14="http://schemas.microsoft.com/office/powerpoint/2010/main" val="11164884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01F9CA3-105E-4857-9057-6DB6197DA786}" type="datetimeFigureOut">
              <a:rPr lang="en-US" smtClean="0"/>
              <a:t>5/22/2017</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13" name="Isosceles Triangle 12"/>
          <p:cNvSpPr/>
          <p:nvPr userDrawn="1"/>
        </p:nvSpPr>
        <p:spPr>
          <a:xfrm rot="10800000">
            <a:off x="7943130" y="0"/>
            <a:ext cx="376821" cy="304567"/>
          </a:xfrm>
          <a:prstGeom prst="triangle">
            <a:avLst/>
          </a:prstGeom>
          <a:solidFill>
            <a:srgbClr val="0080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Slide Number Placeholder 5"/>
          <p:cNvSpPr txBox="1">
            <a:spLocks/>
          </p:cNvSpPr>
          <p:nvPr userDrawn="1"/>
        </p:nvSpPr>
        <p:spPr>
          <a:xfrm>
            <a:off x="7626372" y="304568"/>
            <a:ext cx="647036"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fld id="{75571E9F-C8BA-204D-91DE-BD916112259A}" type="slidenum">
              <a:rPr lang="en-US" smtClean="0"/>
              <a:pPr/>
              <a:t>‹#›</a:t>
            </a:fld>
            <a:endParaRPr lang="en-US" dirty="0"/>
          </a:p>
        </p:txBody>
      </p:sp>
      <p:sp>
        <p:nvSpPr>
          <p:cNvPr id="10" name="Rectangle 9"/>
          <p:cNvSpPr/>
          <p:nvPr userDrawn="1"/>
        </p:nvSpPr>
        <p:spPr>
          <a:xfrm>
            <a:off x="0" y="694093"/>
            <a:ext cx="9144000" cy="802017"/>
          </a:xfrm>
          <a:prstGeom prst="rect">
            <a:avLst/>
          </a:prstGeom>
          <a:solidFill>
            <a:srgbClr val="104A7A"/>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104A7A"/>
              </a:solidFill>
            </a:endParaRPr>
          </a:p>
        </p:txBody>
      </p:sp>
      <p:sp>
        <p:nvSpPr>
          <p:cNvPr id="11" name="Title 1"/>
          <p:cNvSpPr>
            <a:spLocks noGrp="1"/>
          </p:cNvSpPr>
          <p:nvPr>
            <p:ph type="ctrTitle"/>
          </p:nvPr>
        </p:nvSpPr>
        <p:spPr>
          <a:xfrm>
            <a:off x="685800" y="818979"/>
            <a:ext cx="7772400" cy="534777"/>
          </a:xfrm>
        </p:spPr>
        <p:txBody>
          <a:bodyPr>
            <a:normAutofit/>
          </a:bodyPr>
          <a:lstStyle/>
          <a:p>
            <a:pPr algn="l"/>
            <a:r>
              <a:rPr lang="en-US" sz="2800" dirty="0">
                <a:solidFill>
                  <a:schemeClr val="bg1"/>
                </a:solidFill>
                <a:latin typeface="Helvetica"/>
                <a:cs typeface="Helvetica"/>
              </a:rPr>
              <a:t>Project Title Goes Here</a:t>
            </a:r>
          </a:p>
        </p:txBody>
      </p:sp>
      <p:sp>
        <p:nvSpPr>
          <p:cNvPr id="14" name="Subtitle 2"/>
          <p:cNvSpPr>
            <a:spLocks noGrp="1"/>
          </p:cNvSpPr>
          <p:nvPr>
            <p:ph type="subTitle" idx="4294967295"/>
          </p:nvPr>
        </p:nvSpPr>
        <p:spPr>
          <a:xfrm>
            <a:off x="1371600" y="1715539"/>
            <a:ext cx="6400800" cy="3923261"/>
          </a:xfrm>
        </p:spPr>
        <p:txBody>
          <a:bodyPr>
            <a:normAutofit/>
          </a:bodyPr>
          <a:lstStyle/>
          <a:p>
            <a:pPr algn="l"/>
            <a:r>
              <a:rPr lang="en-US" sz="1800" dirty="0">
                <a:solidFill>
                  <a:schemeClr val="tx2"/>
                </a:solidFill>
                <a:latin typeface="Helvetica"/>
                <a:cs typeface="Helvetica"/>
              </a:rPr>
              <a:t>Project Information and or bullet points would go here.</a:t>
            </a:r>
            <a:endParaRPr lang="en-US" sz="1800" dirty="0">
              <a:solidFill>
                <a:schemeClr val="tx2"/>
              </a:solidFill>
            </a:endParaRPr>
          </a:p>
        </p:txBody>
      </p:sp>
      <p:pic>
        <p:nvPicPr>
          <p:cNvPr id="2" name="Picture 1"/>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8458200" y="6170076"/>
            <a:ext cx="585004" cy="640080"/>
          </a:xfrm>
          <a:prstGeom prst="rect">
            <a:avLst/>
          </a:prstGeom>
        </p:spPr>
      </p:pic>
    </p:spTree>
    <p:extLst>
      <p:ext uri="{BB962C8B-B14F-4D97-AF65-F5344CB8AC3E}">
        <p14:creationId xmlns:p14="http://schemas.microsoft.com/office/powerpoint/2010/main" val="14283083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8352512" y="5990590"/>
            <a:ext cx="668576" cy="731520"/>
          </a:xfrm>
          <a:prstGeom prst="rect">
            <a:avLst/>
          </a:prstGeom>
        </p:spPr>
      </p:pic>
    </p:spTree>
    <p:extLst>
      <p:ext uri="{BB962C8B-B14F-4D97-AF65-F5344CB8AC3E}">
        <p14:creationId xmlns:p14="http://schemas.microsoft.com/office/powerpoint/2010/main" val="30609963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98D9F063-C204-8F40-80B4-0DADF3FEF7D6}" type="slidenum">
              <a:rPr lang="en-US" smtClean="0"/>
              <a:pPr/>
              <a:t>‹#›</a:t>
            </a:fld>
            <a:endParaRPr lang="en-US"/>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8352512" y="5541327"/>
            <a:ext cx="668576" cy="731520"/>
          </a:xfrm>
          <a:prstGeom prst="rect">
            <a:avLst/>
          </a:prstGeom>
        </p:spPr>
      </p:pic>
    </p:spTree>
    <p:extLst>
      <p:ext uri="{BB962C8B-B14F-4D97-AF65-F5344CB8AC3E}">
        <p14:creationId xmlns:p14="http://schemas.microsoft.com/office/powerpoint/2010/main" val="33525633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89CFC1A6-E24F-4E41-8F82-C1728778EA36}" type="slidenum">
              <a:rPr lang="en-US" smtClean="0"/>
              <a:pPr/>
              <a:t>‹#›</a:t>
            </a:fld>
            <a:endParaRPr lang="en-US"/>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8352512" y="5512746"/>
            <a:ext cx="668576" cy="731520"/>
          </a:xfrm>
          <a:prstGeom prst="rect">
            <a:avLst/>
          </a:prstGeom>
        </p:spPr>
      </p:pic>
    </p:spTree>
    <p:extLst>
      <p:ext uri="{BB962C8B-B14F-4D97-AF65-F5344CB8AC3E}">
        <p14:creationId xmlns:p14="http://schemas.microsoft.com/office/powerpoint/2010/main" val="37695065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fld id="{4BA6D871-1A2E-C145-AB2C-C9F0767C3A11}" type="slidenum">
              <a:rPr lang="en-US" smtClean="0"/>
              <a:pPr/>
              <a:t>‹#›</a:t>
            </a:fld>
            <a:endParaRPr lang="en-US"/>
          </a:p>
        </p:txBody>
      </p:sp>
    </p:spTree>
    <p:extLst>
      <p:ext uri="{BB962C8B-B14F-4D97-AF65-F5344CB8AC3E}">
        <p14:creationId xmlns:p14="http://schemas.microsoft.com/office/powerpoint/2010/main" val="15075902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Tree>
    <p:extLst>
      <p:ext uri="{BB962C8B-B14F-4D97-AF65-F5344CB8AC3E}">
        <p14:creationId xmlns:p14="http://schemas.microsoft.com/office/powerpoint/2010/main" val="15765377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fld id="{CBCC5035-86EA-FB46-8225-68D9DDDD0930}" type="slidenum">
              <a:rPr lang="en-US" smtClean="0"/>
              <a:pPr/>
              <a:t>‹#›</a:t>
            </a:fld>
            <a:endParaRPr lang="en-US"/>
          </a:p>
        </p:txBody>
      </p:sp>
    </p:spTree>
    <p:extLst>
      <p:ext uri="{BB962C8B-B14F-4D97-AF65-F5344CB8AC3E}">
        <p14:creationId xmlns:p14="http://schemas.microsoft.com/office/powerpoint/2010/main" val="39231602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97CA0A35-8876-F24D-B69D-1DEC55E994E2}" type="slidenum">
              <a:rPr lang="en-US" smtClean="0"/>
              <a:pPr/>
              <a:t>‹#›</a:t>
            </a:fld>
            <a:endParaRPr lang="en-US"/>
          </a:p>
        </p:txBody>
      </p:sp>
    </p:spTree>
    <p:extLst>
      <p:ext uri="{BB962C8B-B14F-4D97-AF65-F5344CB8AC3E}">
        <p14:creationId xmlns:p14="http://schemas.microsoft.com/office/powerpoint/2010/main" val="41304715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1F9CA3-105E-4857-9057-6DB6197DA786}" type="datetimeFigureOut">
              <a:rPr lang="en-US" smtClean="0"/>
              <a:t>5/22/2017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en-US"/>
              <a:t>Cadiz Inc.</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7E6E01-E11E-E24F-AD45-82457505E8E9}" type="slidenum">
              <a:rPr lang="en-US" smtClean="0"/>
              <a:pPr/>
              <a:t>‹#›</a:t>
            </a:fld>
            <a:endParaRPr lang="en-US"/>
          </a:p>
        </p:txBody>
      </p:sp>
      <p:pic>
        <p:nvPicPr>
          <p:cNvPr id="7" name="Picture 6" descr="cadiz.ppt_background.jpg"/>
          <p:cNvPicPr>
            <a:picLocks noChangeAspect="1"/>
          </p:cNvPicPr>
          <p:nvPr userDrawn="1"/>
        </p:nvPicPr>
        <p:blipFill>
          <a:blip r:embed="rId14"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955686030"/>
      </p:ext>
    </p:extLst>
  </p:cSld>
  <p:clrMap bg1="lt1" tx1="dk1" bg2="lt2" tx2="dk2" accent1="accent1" accent2="accent2" accent3="accent3" accent4="accent4" accent5="accent5" accent6="accent6" hlink="hlink" folHlink="folHlink"/>
  <p:sldLayoutIdLst>
    <p:sldLayoutId id="2147484138" r:id="rId1"/>
    <p:sldLayoutId id="2147484149" r:id="rId2"/>
    <p:sldLayoutId id="2147484139" r:id="rId3"/>
    <p:sldLayoutId id="2147484140" r:id="rId4"/>
    <p:sldLayoutId id="2147484141" r:id="rId5"/>
    <p:sldLayoutId id="2147484142" r:id="rId6"/>
    <p:sldLayoutId id="2147484143" r:id="rId7"/>
    <p:sldLayoutId id="2147484144" r:id="rId8"/>
    <p:sldLayoutId id="2147484145" r:id="rId9"/>
    <p:sldLayoutId id="2147484146" r:id="rId10"/>
    <p:sldLayoutId id="2147484147" r:id="rId11"/>
    <p:sldLayoutId id="2147484148"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www.calasfmra.com/" TargetMode="External"/><Relationship Id="rId5" Type="http://schemas.openxmlformats.org/officeDocument/2006/relationships/hyperlink" Target="http://www.mwdh2o.com/WhoWeAre/Management/Financial-Information" TargetMode="External"/><Relationship Id="rId4" Type="http://schemas.openxmlformats.org/officeDocument/2006/relationships/chart" Target="../charts/char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2867" y="5655601"/>
            <a:ext cx="1075936" cy="677108"/>
          </a:xfrm>
          <a:prstGeom prst="rect">
            <a:avLst/>
          </a:prstGeom>
          <a:noFill/>
        </p:spPr>
        <p:txBody>
          <a:bodyPr wrap="none" rtlCol="0">
            <a:spAutoFit/>
          </a:bodyPr>
          <a:lstStyle/>
          <a:p>
            <a:endParaRPr lang="en-US" sz="2000" dirty="0">
              <a:solidFill>
                <a:schemeClr val="tx2"/>
              </a:solidFill>
              <a:latin typeface="Helvetica" panose="020B0604020202020204" pitchFamily="34" charset="0"/>
              <a:cs typeface="Helvetica" panose="020B0604020202020204" pitchFamily="34" charset="0"/>
            </a:endParaRPr>
          </a:p>
          <a:p>
            <a:r>
              <a:rPr lang="en-US" dirty="0">
                <a:solidFill>
                  <a:schemeClr val="tx1">
                    <a:lumMod val="75000"/>
                    <a:lumOff val="25000"/>
                  </a:schemeClr>
                </a:solidFill>
                <a:latin typeface="Candara" panose="020E0502030303020204" pitchFamily="34" charset="0"/>
                <a:cs typeface="Helvetica" panose="020B0604020202020204" pitchFamily="34" charset="0"/>
              </a:rPr>
              <a:t>May 2017</a:t>
            </a:r>
          </a:p>
        </p:txBody>
      </p:sp>
      <p:sp>
        <p:nvSpPr>
          <p:cNvPr id="6" name="Title 5"/>
          <p:cNvSpPr>
            <a:spLocks noGrp="1"/>
          </p:cNvSpPr>
          <p:nvPr>
            <p:ph type="title"/>
          </p:nvPr>
        </p:nvSpPr>
        <p:spPr/>
        <p:txBody>
          <a:bodyPr>
            <a:normAutofit/>
          </a:bodyPr>
          <a:lstStyle/>
          <a:p>
            <a:r>
              <a:rPr lang="en-US" sz="2500" b="0" dirty="0">
                <a:latin typeface="Berlin Sans FB" panose="020E0602020502020306" pitchFamily="34" charset="0"/>
              </a:rPr>
              <a:t>corporate overview</a:t>
            </a:r>
          </a:p>
        </p:txBody>
      </p:sp>
      <p:sp>
        <p:nvSpPr>
          <p:cNvPr id="7" name="Text Placeholder 6"/>
          <p:cNvSpPr>
            <a:spLocks noGrp="1"/>
          </p:cNvSpPr>
          <p:nvPr>
            <p:ph type="body" idx="1"/>
          </p:nvPr>
        </p:nvSpPr>
        <p:spPr/>
        <p:txBody>
          <a:bodyPr>
            <a:normAutofit/>
          </a:bodyPr>
          <a:lstStyle/>
          <a:p>
            <a:r>
              <a:rPr lang="en-US" sz="3600" dirty="0">
                <a:latin typeface="Berlin Sans FB" panose="020E0602020502020306" pitchFamily="34" charset="0"/>
              </a:rPr>
              <a:t>Cadiz Inc.</a:t>
            </a:r>
          </a:p>
        </p:txBody>
      </p:sp>
      <p:pic>
        <p:nvPicPr>
          <p:cNvPr id="10" name="Picture 9" descr="http://cadizinc.com/wp-content/uploads/2011/11/water_07-610x370.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134434" y="1591613"/>
            <a:ext cx="2879569" cy="1694652"/>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11" name="Picture 11" descr="http://cadizinc.com/wp-content/uploads/2011/09/7-610x370.jpg"/>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r="1529"/>
          <a:stretch/>
        </p:blipFill>
        <p:spPr bwMode="auto">
          <a:xfrm>
            <a:off x="6014004" y="1593146"/>
            <a:ext cx="2684170" cy="1694651"/>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45903" y="1600711"/>
            <a:ext cx="2537460" cy="1691640"/>
          </a:xfrm>
          <a:prstGeom prst="rect">
            <a:avLst/>
          </a:prstGeom>
          <a:ln w="38100">
            <a:solidFill>
              <a:schemeClr val="bg1"/>
            </a:solidFill>
          </a:ln>
        </p:spPr>
      </p:pic>
    </p:spTree>
    <p:extLst>
      <p:ext uri="{BB962C8B-B14F-4D97-AF65-F5344CB8AC3E}">
        <p14:creationId xmlns:p14="http://schemas.microsoft.com/office/powerpoint/2010/main" val="20211449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pPr algn="l"/>
            <a:r>
              <a:rPr lang="en-US" sz="2800" dirty="0">
                <a:solidFill>
                  <a:schemeClr val="bg1"/>
                </a:solidFill>
                <a:latin typeface="Berlin Sans FB" panose="020E0602020502020306" pitchFamily="34" charset="0"/>
                <a:cs typeface="Helvetica" panose="020B0604020202020204" pitchFamily="34" charset="0"/>
              </a:rPr>
              <a:t>Phase 1 Project Development </a:t>
            </a:r>
          </a:p>
        </p:txBody>
      </p:sp>
      <p:sp>
        <p:nvSpPr>
          <p:cNvPr id="3" name="Subtitle 2"/>
          <p:cNvSpPr>
            <a:spLocks noGrp="1"/>
          </p:cNvSpPr>
          <p:nvPr>
            <p:ph type="subTitle" idx="4294967295"/>
          </p:nvPr>
        </p:nvSpPr>
        <p:spPr>
          <a:xfrm>
            <a:off x="245097" y="1702989"/>
            <a:ext cx="7759914" cy="4949212"/>
          </a:xfrm>
        </p:spPr>
        <p:txBody>
          <a:bodyPr>
            <a:normAutofit lnSpcReduction="10000"/>
          </a:bodyPr>
          <a:lstStyle/>
          <a:p>
            <a:pPr>
              <a:spcBef>
                <a:spcPts val="600"/>
              </a:spcBef>
              <a:spcAft>
                <a:spcPts val="600"/>
              </a:spcAft>
              <a:buFont typeface="Wingdings" panose="05000000000000000000" pitchFamily="2" charset="2"/>
              <a:buChar char="ü"/>
            </a:pPr>
            <a:r>
              <a:rPr lang="en-US" sz="2000" b="1" u="sng" dirty="0">
                <a:solidFill>
                  <a:schemeClr val="tx2">
                    <a:lumMod val="75000"/>
                  </a:schemeClr>
                </a:solidFill>
                <a:latin typeface="Arial Narrow" panose="020B0606020202030204" pitchFamily="34" charset="0"/>
                <a:cs typeface="Helvetica" panose="020B0604020202020204" pitchFamily="34" charset="0"/>
              </a:rPr>
              <a:t>Hydrological Evaluation</a:t>
            </a:r>
          </a:p>
          <a:p>
            <a:pPr lvl="1">
              <a:spcBef>
                <a:spcPts val="600"/>
              </a:spcBef>
              <a:spcAft>
                <a:spcPts val="600"/>
              </a:spcAft>
              <a:buFont typeface="Wingdings" panose="05000000000000000000" pitchFamily="2" charset="2"/>
              <a:buChar char="§"/>
            </a:pPr>
            <a:r>
              <a:rPr lang="en-US" sz="1800" dirty="0">
                <a:solidFill>
                  <a:schemeClr val="tx2">
                    <a:lumMod val="75000"/>
                  </a:schemeClr>
                </a:solidFill>
                <a:latin typeface="Arial Narrow" panose="020B0606020202030204" pitchFamily="34" charset="0"/>
                <a:cs typeface="Helvetica" panose="020B0604020202020204" pitchFamily="34" charset="0"/>
              </a:rPr>
              <a:t>2009 – 2012: Modeling, Fieldwork, Peer review. </a:t>
            </a:r>
          </a:p>
          <a:p>
            <a:pPr lvl="1">
              <a:spcBef>
                <a:spcPts val="600"/>
              </a:spcBef>
              <a:spcAft>
                <a:spcPts val="600"/>
              </a:spcAft>
              <a:buFont typeface="Wingdings" panose="05000000000000000000" pitchFamily="2" charset="2"/>
              <a:buChar char="§"/>
            </a:pPr>
            <a:r>
              <a:rPr lang="en-US" sz="1800" dirty="0">
                <a:solidFill>
                  <a:schemeClr val="tx2">
                    <a:lumMod val="75000"/>
                  </a:schemeClr>
                </a:solidFill>
                <a:latin typeface="Arial Narrow" panose="020B0606020202030204" pitchFamily="34" charset="0"/>
                <a:cs typeface="Helvetica" panose="020B0604020202020204" pitchFamily="34" charset="0"/>
              </a:rPr>
              <a:t>2012 – 2015: Engineering, Well drilling, Project design.</a:t>
            </a:r>
          </a:p>
          <a:p>
            <a:pPr>
              <a:spcBef>
                <a:spcPts val="600"/>
              </a:spcBef>
              <a:spcAft>
                <a:spcPts val="600"/>
              </a:spcAft>
              <a:buFont typeface="Wingdings" panose="05000000000000000000" pitchFamily="2" charset="2"/>
              <a:buChar char="ü"/>
            </a:pPr>
            <a:r>
              <a:rPr lang="en-US" sz="2000" b="1" u="sng" dirty="0">
                <a:solidFill>
                  <a:schemeClr val="tx2">
                    <a:lumMod val="75000"/>
                  </a:schemeClr>
                </a:solidFill>
                <a:latin typeface="Arial Narrow" panose="020B0606020202030204" pitchFamily="34" charset="0"/>
                <a:cs typeface="Helvetica" panose="020B0604020202020204" pitchFamily="34" charset="0"/>
              </a:rPr>
              <a:t>Public Process</a:t>
            </a:r>
          </a:p>
          <a:p>
            <a:pPr lvl="1">
              <a:spcBef>
                <a:spcPts val="600"/>
              </a:spcBef>
              <a:spcAft>
                <a:spcPts val="600"/>
              </a:spcAft>
              <a:buFont typeface="Wingdings" panose="05000000000000000000" pitchFamily="2" charset="2"/>
              <a:buChar char="§"/>
            </a:pPr>
            <a:r>
              <a:rPr lang="en-US" sz="1800" dirty="0">
                <a:solidFill>
                  <a:schemeClr val="tx2">
                    <a:lumMod val="75000"/>
                  </a:schemeClr>
                </a:solidFill>
                <a:latin typeface="Arial Narrow" panose="020B0606020202030204" pitchFamily="34" charset="0"/>
                <a:cs typeface="Helvetica" panose="020B0604020202020204" pitchFamily="34" charset="0"/>
              </a:rPr>
              <a:t>2011 – 2012: California Environmental Quality Act </a:t>
            </a:r>
            <a:br>
              <a:rPr lang="en-US" sz="1800" dirty="0">
                <a:solidFill>
                  <a:schemeClr val="tx2">
                    <a:lumMod val="75000"/>
                  </a:schemeClr>
                </a:solidFill>
                <a:latin typeface="Arial Narrow" panose="020B0606020202030204" pitchFamily="34" charset="0"/>
                <a:cs typeface="Helvetica" panose="020B0604020202020204" pitchFamily="34" charset="0"/>
              </a:rPr>
            </a:br>
            <a:r>
              <a:rPr lang="en-US" sz="1800" dirty="0">
                <a:solidFill>
                  <a:schemeClr val="tx2">
                    <a:lumMod val="75000"/>
                  </a:schemeClr>
                </a:solidFill>
                <a:latin typeface="Arial Narrow" panose="020B0606020202030204" pitchFamily="34" charset="0"/>
                <a:cs typeface="Helvetica" panose="020B0604020202020204" pitchFamily="34" charset="0"/>
              </a:rPr>
              <a:t>(CEQA) public review.</a:t>
            </a:r>
          </a:p>
          <a:p>
            <a:pPr lvl="1">
              <a:spcBef>
                <a:spcPts val="600"/>
              </a:spcBef>
              <a:spcAft>
                <a:spcPts val="600"/>
              </a:spcAft>
              <a:buFont typeface="Wingdings" panose="05000000000000000000" pitchFamily="2" charset="2"/>
              <a:buChar char="§"/>
            </a:pPr>
            <a:r>
              <a:rPr lang="en-US" sz="1800" dirty="0">
                <a:solidFill>
                  <a:schemeClr val="tx2">
                    <a:lumMod val="75000"/>
                  </a:schemeClr>
                </a:solidFill>
                <a:latin typeface="Arial Narrow" panose="020B0606020202030204" pitchFamily="34" charset="0"/>
                <a:cs typeface="Helvetica" panose="020B0604020202020204" pitchFamily="34" charset="0"/>
              </a:rPr>
              <a:t>Jul 2012: Certified EIR by Santa Margarita Water District. </a:t>
            </a:r>
          </a:p>
          <a:p>
            <a:pPr lvl="1">
              <a:spcBef>
                <a:spcPts val="600"/>
              </a:spcBef>
              <a:spcAft>
                <a:spcPts val="600"/>
              </a:spcAft>
              <a:buFont typeface="Wingdings" panose="05000000000000000000" pitchFamily="2" charset="2"/>
              <a:buChar char="§"/>
            </a:pPr>
            <a:r>
              <a:rPr lang="en-US" sz="1800" dirty="0">
                <a:solidFill>
                  <a:schemeClr val="tx2">
                    <a:lumMod val="75000"/>
                  </a:schemeClr>
                </a:solidFill>
                <a:latin typeface="Arial Narrow" panose="020B0606020202030204" pitchFamily="34" charset="0"/>
                <a:cs typeface="Helvetica" panose="020B0604020202020204" pitchFamily="34" charset="0"/>
              </a:rPr>
              <a:t>Oct 2012: Groundwater Extraction Approval by San Bernardino County.  </a:t>
            </a:r>
          </a:p>
          <a:p>
            <a:pPr>
              <a:spcBef>
                <a:spcPts val="600"/>
              </a:spcBef>
              <a:spcAft>
                <a:spcPts val="600"/>
              </a:spcAft>
              <a:buFont typeface="Wingdings" panose="05000000000000000000" pitchFamily="2" charset="2"/>
              <a:buChar char="ü"/>
            </a:pPr>
            <a:r>
              <a:rPr lang="en-US" sz="2000" b="1" u="sng" dirty="0">
                <a:solidFill>
                  <a:schemeClr val="tx2">
                    <a:lumMod val="75000"/>
                  </a:schemeClr>
                </a:solidFill>
                <a:latin typeface="Arial Narrow" panose="020B0606020202030204" pitchFamily="34" charset="0"/>
                <a:cs typeface="Helvetica" panose="020B0604020202020204" pitchFamily="34" charset="0"/>
              </a:rPr>
              <a:t>Legal Review</a:t>
            </a:r>
          </a:p>
          <a:p>
            <a:pPr lvl="1">
              <a:spcBef>
                <a:spcPts val="600"/>
              </a:spcBef>
              <a:spcAft>
                <a:spcPts val="600"/>
              </a:spcAft>
              <a:buFont typeface="Wingdings" panose="05000000000000000000" pitchFamily="2" charset="2"/>
              <a:buChar char="§"/>
            </a:pPr>
            <a:r>
              <a:rPr lang="en-US" sz="1800" dirty="0">
                <a:solidFill>
                  <a:schemeClr val="tx2">
                    <a:lumMod val="75000"/>
                  </a:schemeClr>
                </a:solidFill>
                <a:latin typeface="Arial Narrow" panose="020B0606020202030204" pitchFamily="34" charset="0"/>
                <a:cs typeface="Helvetica" panose="020B0604020202020204" pitchFamily="34" charset="0"/>
              </a:rPr>
              <a:t>2012 - 2014: Superior Court validated all approvals; denied all claims against.</a:t>
            </a:r>
          </a:p>
          <a:p>
            <a:pPr lvl="1">
              <a:spcBef>
                <a:spcPts val="600"/>
              </a:spcBef>
              <a:spcAft>
                <a:spcPts val="600"/>
              </a:spcAft>
              <a:buFont typeface="Wingdings" panose="05000000000000000000" pitchFamily="2" charset="2"/>
              <a:buChar char="§"/>
            </a:pPr>
            <a:r>
              <a:rPr lang="en-US" sz="1800" dirty="0">
                <a:solidFill>
                  <a:schemeClr val="tx2">
                    <a:lumMod val="75000"/>
                  </a:schemeClr>
                </a:solidFill>
                <a:latin typeface="Arial Narrow" panose="020B0606020202030204" pitchFamily="34" charset="0"/>
                <a:cs typeface="Helvetica" panose="020B0604020202020204" pitchFamily="34" charset="0"/>
              </a:rPr>
              <a:t>2015 - 2016: California Court of Appeal sustained all Superior Court rulings. </a:t>
            </a:r>
          </a:p>
          <a:p>
            <a:pPr lvl="1">
              <a:spcBef>
                <a:spcPts val="600"/>
              </a:spcBef>
              <a:spcAft>
                <a:spcPts val="600"/>
              </a:spcAft>
              <a:buFont typeface="Wingdings" panose="05000000000000000000" pitchFamily="2" charset="2"/>
              <a:buChar char="§"/>
            </a:pPr>
            <a:r>
              <a:rPr lang="en-US" sz="1800" dirty="0">
                <a:solidFill>
                  <a:schemeClr val="tx2">
                    <a:lumMod val="75000"/>
                  </a:schemeClr>
                </a:solidFill>
                <a:latin typeface="Arial Narrow" panose="020B0606020202030204" pitchFamily="34" charset="0"/>
                <a:cs typeface="Helvetica" panose="020B0604020202020204" pitchFamily="34" charset="0"/>
              </a:rPr>
              <a:t>No further appeals.</a:t>
            </a:r>
          </a:p>
        </p:txBody>
      </p:sp>
      <p:pic>
        <p:nvPicPr>
          <p:cNvPr id="4" name="Picture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809031" y="1702989"/>
            <a:ext cx="2206810" cy="1826273"/>
          </a:xfrm>
          <a:prstGeom prst="rect">
            <a:avLst/>
          </a:prstGeom>
          <a:ln>
            <a:solidFill>
              <a:schemeClr val="tx1">
                <a:lumMod val="50000"/>
                <a:lumOff val="50000"/>
              </a:schemeClr>
            </a:solidFill>
          </a:ln>
        </p:spPr>
      </p:pic>
    </p:spTree>
    <p:extLst>
      <p:ext uri="{BB962C8B-B14F-4D97-AF65-F5344CB8AC3E}">
        <p14:creationId xmlns:p14="http://schemas.microsoft.com/office/powerpoint/2010/main" val="34686567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9900" y="818979"/>
            <a:ext cx="7988300" cy="534777"/>
          </a:xfrm>
        </p:spPr>
        <p:txBody>
          <a:bodyPr>
            <a:noAutofit/>
          </a:bodyPr>
          <a:lstStyle/>
          <a:p>
            <a:pPr algn="l"/>
            <a:r>
              <a:rPr lang="en-US" sz="2800" dirty="0">
                <a:solidFill>
                  <a:schemeClr val="bg1"/>
                </a:solidFill>
                <a:latin typeface="Berlin Sans FB" panose="020E0602020502020306" pitchFamily="34" charset="0"/>
                <a:cs typeface="Helvetica" panose="020B0604020202020204" pitchFamily="34" charset="0"/>
              </a:rPr>
              <a:t>Phase 1 Implementation – final steps</a:t>
            </a:r>
          </a:p>
        </p:txBody>
      </p:sp>
      <p:sp>
        <p:nvSpPr>
          <p:cNvPr id="3" name="Subtitle 2"/>
          <p:cNvSpPr>
            <a:spLocks noGrp="1"/>
          </p:cNvSpPr>
          <p:nvPr>
            <p:ph type="subTitle" idx="4294967295"/>
          </p:nvPr>
        </p:nvSpPr>
        <p:spPr>
          <a:xfrm>
            <a:off x="258048" y="1537314"/>
            <a:ext cx="6130385" cy="4209062"/>
          </a:xfrm>
        </p:spPr>
        <p:txBody>
          <a:bodyPr>
            <a:normAutofit fontScale="40000" lnSpcReduction="20000"/>
          </a:bodyPr>
          <a:lstStyle/>
          <a:p>
            <a:pPr>
              <a:lnSpc>
                <a:spcPct val="120000"/>
              </a:lnSpc>
              <a:spcBef>
                <a:spcPts val="600"/>
              </a:spcBef>
              <a:spcAft>
                <a:spcPts val="600"/>
              </a:spcAft>
              <a:buFont typeface="Wingdings" panose="05000000000000000000" pitchFamily="2" charset="2"/>
              <a:buChar char="q"/>
            </a:pPr>
            <a:r>
              <a:rPr lang="en-US" sz="4500" b="1" u="sng" dirty="0">
                <a:solidFill>
                  <a:srgbClr val="17375E"/>
                </a:solidFill>
                <a:latin typeface="Arial Narrow" panose="020B0606020202030204" pitchFamily="34" charset="0"/>
                <a:cs typeface="Helvetica" panose="020B0604020202020204" pitchFamily="34" charset="0"/>
              </a:rPr>
              <a:t>Railroad Right-of-Way (ROW)</a:t>
            </a:r>
          </a:p>
          <a:p>
            <a:pPr marL="804863" lvl="2" indent="-347663">
              <a:lnSpc>
                <a:spcPct val="120000"/>
              </a:lnSpc>
              <a:spcBef>
                <a:spcPts val="600"/>
              </a:spcBef>
              <a:spcAft>
                <a:spcPts val="600"/>
              </a:spcAft>
              <a:buSzPct val="100000"/>
              <a:buFont typeface="Arial" panose="020B0604020202020204" pitchFamily="34" charset="0"/>
              <a:buChar char="•"/>
            </a:pPr>
            <a:r>
              <a:rPr lang="en-US" sz="4500" dirty="0">
                <a:solidFill>
                  <a:srgbClr val="17375E"/>
                </a:solidFill>
                <a:latin typeface="Arial Narrow" panose="020B0606020202030204" pitchFamily="34" charset="0"/>
                <a:cs typeface="Helvetica" panose="020B0604020202020204" pitchFamily="34" charset="0"/>
              </a:rPr>
              <a:t>Water pipeline to be constructed within active railroad ROW from Cadiz to CRA. </a:t>
            </a:r>
          </a:p>
          <a:p>
            <a:pPr marL="804863" lvl="2" indent="-347663">
              <a:lnSpc>
                <a:spcPct val="120000"/>
              </a:lnSpc>
              <a:spcBef>
                <a:spcPts val="600"/>
              </a:spcBef>
              <a:spcAft>
                <a:spcPts val="600"/>
              </a:spcAft>
              <a:buSzPct val="100000"/>
              <a:buFont typeface="Arial" panose="020B0604020202020204" pitchFamily="34" charset="0"/>
              <a:buChar char="•"/>
            </a:pPr>
            <a:r>
              <a:rPr lang="en-US" sz="4500" dirty="0">
                <a:solidFill>
                  <a:srgbClr val="17375E"/>
                </a:solidFill>
                <a:latin typeface="Arial Narrow" panose="020B0606020202030204" pitchFamily="34" charset="0"/>
                <a:cs typeface="Helvetica" panose="020B0604020202020204" pitchFamily="34" charset="0"/>
              </a:rPr>
              <a:t>2009 DOI says no permits required. Controversial 2015 BLM Letter recommends additional permits.</a:t>
            </a:r>
          </a:p>
          <a:p>
            <a:pPr marL="804863" lvl="2" indent="-347663">
              <a:lnSpc>
                <a:spcPct val="120000"/>
              </a:lnSpc>
              <a:spcBef>
                <a:spcPts val="600"/>
              </a:spcBef>
              <a:spcAft>
                <a:spcPts val="600"/>
              </a:spcAft>
              <a:buSzPct val="100000"/>
              <a:buFont typeface="Arial" panose="020B0604020202020204" pitchFamily="34" charset="0"/>
              <a:buChar char="•"/>
            </a:pPr>
            <a:r>
              <a:rPr lang="en-US" sz="4500" dirty="0">
                <a:solidFill>
                  <a:srgbClr val="17375E"/>
                </a:solidFill>
                <a:latin typeface="Arial Narrow" panose="020B0606020202030204" pitchFamily="34" charset="0"/>
                <a:cs typeface="Helvetica" panose="020B0604020202020204" pitchFamily="34" charset="0"/>
              </a:rPr>
              <a:t>2017 brings new Administration &amp; Congressional activities:</a:t>
            </a:r>
          </a:p>
          <a:p>
            <a:pPr marL="1371600" lvl="3" indent="-457200">
              <a:lnSpc>
                <a:spcPct val="120000"/>
              </a:lnSpc>
              <a:spcBef>
                <a:spcPts val="600"/>
              </a:spcBef>
              <a:spcAft>
                <a:spcPts val="600"/>
              </a:spcAft>
              <a:buSzPct val="70000"/>
              <a:buFont typeface="Arial Narrow" panose="020B0606020202030204" pitchFamily="34" charset="0"/>
              <a:buChar char="−"/>
            </a:pPr>
            <a:r>
              <a:rPr lang="en-US" sz="4500" dirty="0">
                <a:solidFill>
                  <a:srgbClr val="17375E"/>
                </a:solidFill>
                <a:latin typeface="Arial Narrow" panose="020B0606020202030204" pitchFamily="34" charset="0"/>
                <a:cs typeface="Helvetica" panose="020B0604020202020204" pitchFamily="34" charset="0"/>
              </a:rPr>
              <a:t>BLM rescinded previous administration's policy related to ROW evaluations.</a:t>
            </a:r>
          </a:p>
          <a:p>
            <a:pPr marL="1371600" lvl="3" indent="-457200">
              <a:lnSpc>
                <a:spcPct val="120000"/>
              </a:lnSpc>
              <a:spcBef>
                <a:spcPts val="600"/>
              </a:spcBef>
              <a:spcAft>
                <a:spcPts val="600"/>
              </a:spcAft>
              <a:buSzPct val="70000"/>
              <a:buFont typeface="Arial Narrow" panose="020B0606020202030204" pitchFamily="34" charset="0"/>
              <a:buChar char="−"/>
            </a:pPr>
            <a:r>
              <a:rPr lang="en-US" sz="4500" dirty="0">
                <a:solidFill>
                  <a:srgbClr val="17375E"/>
                </a:solidFill>
                <a:latin typeface="Arial Narrow" panose="020B0606020202030204" pitchFamily="34" charset="0"/>
                <a:cs typeface="Helvetica" panose="020B0604020202020204" pitchFamily="34" charset="0"/>
              </a:rPr>
              <a:t>Bi-partisan Members of Congress request BLM reconsider Cadiz 2015 evaluation.</a:t>
            </a:r>
          </a:p>
          <a:p>
            <a:pPr marL="1371600" lvl="3" indent="-457200">
              <a:lnSpc>
                <a:spcPct val="120000"/>
              </a:lnSpc>
              <a:spcBef>
                <a:spcPts val="600"/>
              </a:spcBef>
              <a:spcAft>
                <a:spcPts val="600"/>
              </a:spcAft>
              <a:buSzPct val="70000"/>
              <a:buFont typeface="Arial Narrow" panose="020B0606020202030204" pitchFamily="34" charset="0"/>
              <a:buChar char="−"/>
            </a:pPr>
            <a:r>
              <a:rPr lang="en-US" sz="4500" dirty="0">
                <a:solidFill>
                  <a:srgbClr val="17375E"/>
                </a:solidFill>
                <a:latin typeface="Arial Narrow" panose="020B0606020202030204" pitchFamily="34" charset="0"/>
                <a:cs typeface="Helvetica" panose="020B0604020202020204" pitchFamily="34" charset="0"/>
              </a:rPr>
              <a:t>No Riders on Appropriations bill. </a:t>
            </a:r>
          </a:p>
          <a:p>
            <a:pPr marL="1371600" lvl="3" indent="-457200">
              <a:lnSpc>
                <a:spcPct val="120000"/>
              </a:lnSpc>
              <a:spcBef>
                <a:spcPts val="600"/>
              </a:spcBef>
              <a:spcAft>
                <a:spcPts val="600"/>
              </a:spcAft>
              <a:buSzPct val="70000"/>
              <a:buFont typeface="Arial Narrow" panose="020B0606020202030204" pitchFamily="34" charset="0"/>
              <a:buChar char="−"/>
            </a:pPr>
            <a:endParaRPr lang="en-US" sz="1800" dirty="0">
              <a:solidFill>
                <a:schemeClr val="tx2"/>
              </a:solidFill>
              <a:latin typeface="Helvetica" panose="020B0604020202020204" pitchFamily="34" charset="0"/>
              <a:cs typeface="Helvetica" panose="020B0604020202020204" pitchFamily="34" charset="0"/>
            </a:endParaRPr>
          </a:p>
        </p:txBody>
      </p:sp>
      <p:pic>
        <p:nvPicPr>
          <p:cNvPr id="5" name="Picture 11" descr="http://www.google.com/url?source=imglanding&amp;ct=img&amp;q=http://www.mintpress.net/wp-content/uploads/2012/04/California-Water-Wars_Webf.jpg&amp;sa=X&amp;ei=wK-eT6HULsKziQL6-IxG&amp;ved=0CAwQ8wc4WQ&amp;usg=AFQjCNGh9sn8pc8rvV9P888h3Z5_9CMXM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831105" y="3438288"/>
            <a:ext cx="2209732" cy="1242349"/>
          </a:xfrm>
          <a:prstGeom prst="rect">
            <a:avLst/>
          </a:prstGeom>
          <a:noFill/>
          <a:ln w="12700">
            <a:solidFill>
              <a:schemeClr val="tx1">
                <a:lumMod val="50000"/>
                <a:lumOff val="50000"/>
              </a:schemeClr>
            </a:solidFill>
            <a:miter lim="800000"/>
            <a:headEnd/>
            <a:tailEnd/>
          </a:ln>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32724" y="5758724"/>
            <a:ext cx="7197629" cy="800219"/>
          </a:xfrm>
          <a:prstGeom prst="rect">
            <a:avLst/>
          </a:prstGeom>
          <a:noFill/>
        </p:spPr>
        <p:txBody>
          <a:bodyPr wrap="square" rtlCol="0">
            <a:spAutoFit/>
          </a:bodyPr>
          <a:lstStyle/>
          <a:p>
            <a:pPr marL="339725" indent="-339725">
              <a:spcBef>
                <a:spcPts val="600"/>
              </a:spcBef>
              <a:spcAft>
                <a:spcPts val="600"/>
              </a:spcAft>
              <a:buFont typeface="Wingdings" panose="05000000000000000000" pitchFamily="2" charset="2"/>
              <a:buChar char="q"/>
            </a:pPr>
            <a:r>
              <a:rPr lang="en-US" b="1" u="sng" dirty="0">
                <a:solidFill>
                  <a:schemeClr val="tx2">
                    <a:lumMod val="75000"/>
                  </a:schemeClr>
                </a:solidFill>
                <a:latin typeface="Arial Narrow" panose="020B0606020202030204" pitchFamily="34" charset="0"/>
                <a:cs typeface="Helvetica" panose="020B0604020202020204" pitchFamily="34" charset="0"/>
              </a:rPr>
              <a:t>Final Contracts    </a:t>
            </a:r>
          </a:p>
          <a:p>
            <a:pPr marL="684212" lvl="1" indent="-285750">
              <a:spcBef>
                <a:spcPts val="600"/>
              </a:spcBef>
              <a:spcAft>
                <a:spcPts val="600"/>
              </a:spcAft>
              <a:buFont typeface="Arial" panose="020B0604020202020204" pitchFamily="34" charset="0"/>
              <a:buChar char="•"/>
            </a:pPr>
            <a:r>
              <a:rPr lang="en-US" dirty="0">
                <a:solidFill>
                  <a:srgbClr val="17375E"/>
                </a:solidFill>
                <a:latin typeface="Arial Narrow" panose="020B0606020202030204" pitchFamily="34" charset="0"/>
                <a:ea typeface="Avenir Book" charset="0"/>
                <a:cs typeface="Avenir Book" charset="0"/>
              </a:rPr>
              <a:t>Participating agencies finalize contracts and conveyance and exchange.</a:t>
            </a:r>
            <a:endParaRPr lang="en-US" dirty="0">
              <a:solidFill>
                <a:srgbClr val="17375E"/>
              </a:solidFill>
              <a:latin typeface="Arial Narrow" panose="020B0606020202030204" pitchFamily="34" charset="0"/>
              <a:cs typeface="Helvetica" panose="020B0604020202020204" pitchFamily="34" charset="0"/>
            </a:endParaRPr>
          </a:p>
        </p:txBody>
      </p:sp>
      <p:pic>
        <p:nvPicPr>
          <p:cNvPr id="7" name="Picture 6"/>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831105" y="1667393"/>
            <a:ext cx="2209731" cy="1469365"/>
          </a:xfrm>
          <a:prstGeom prst="rect">
            <a:avLst/>
          </a:prstGeom>
          <a:ln>
            <a:solidFill>
              <a:schemeClr val="bg1">
                <a:lumMod val="50000"/>
              </a:schemeClr>
            </a:solidFill>
          </a:ln>
        </p:spPr>
      </p:pic>
    </p:spTree>
    <p:extLst>
      <p:ext uri="{BB962C8B-B14F-4D97-AF65-F5344CB8AC3E}">
        <p14:creationId xmlns:p14="http://schemas.microsoft.com/office/powerpoint/2010/main" val="11186253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81264" y="818979"/>
            <a:ext cx="7976936" cy="534777"/>
          </a:xfrm>
        </p:spPr>
        <p:txBody>
          <a:bodyPr>
            <a:noAutofit/>
          </a:bodyPr>
          <a:lstStyle/>
          <a:p>
            <a:pPr algn="just"/>
            <a:r>
              <a:rPr lang="en-US" sz="2800" dirty="0">
                <a:solidFill>
                  <a:schemeClr val="bg1"/>
                </a:solidFill>
                <a:latin typeface="Berlin Sans FB" panose="020E0602020502020306" pitchFamily="34" charset="0"/>
                <a:cs typeface="Helvetica" panose="020B0604020202020204" pitchFamily="34" charset="0"/>
              </a:rPr>
              <a:t>Phase 1 Construction &amp; Contracts</a:t>
            </a:r>
          </a:p>
        </p:txBody>
      </p:sp>
      <p:sp>
        <p:nvSpPr>
          <p:cNvPr id="3" name="Subtitle 2"/>
          <p:cNvSpPr>
            <a:spLocks noGrp="1"/>
          </p:cNvSpPr>
          <p:nvPr>
            <p:ph type="subTitle" idx="4294967295"/>
          </p:nvPr>
        </p:nvSpPr>
        <p:spPr>
          <a:xfrm>
            <a:off x="481264" y="1715538"/>
            <a:ext cx="4411247" cy="4672562"/>
          </a:xfrm>
        </p:spPr>
        <p:txBody>
          <a:bodyPr>
            <a:normAutofit fontScale="92500"/>
          </a:bodyPr>
          <a:lstStyle/>
          <a:p>
            <a:pPr>
              <a:spcBef>
                <a:spcPts val="600"/>
              </a:spcBef>
              <a:spcAft>
                <a:spcPts val="600"/>
              </a:spcAft>
              <a:buFont typeface="Arial" panose="020B0604020202020204" pitchFamily="34" charset="0"/>
              <a:buChar char="•"/>
            </a:pPr>
            <a:r>
              <a:rPr lang="en-US" sz="2000" dirty="0">
                <a:solidFill>
                  <a:schemeClr val="tx2">
                    <a:lumMod val="75000"/>
                  </a:schemeClr>
                </a:solidFill>
                <a:latin typeface="Arial Narrow" panose="020B0606020202030204" pitchFamily="34" charset="0"/>
                <a:cs typeface="Helvetica" panose="020B0604020202020204" pitchFamily="34" charset="0"/>
              </a:rPr>
              <a:t>Phase 1 build-out costs estimated at $225-250M, includes all facilities. </a:t>
            </a:r>
          </a:p>
          <a:p>
            <a:pPr lvl="1">
              <a:spcBef>
                <a:spcPts val="600"/>
              </a:spcBef>
              <a:spcAft>
                <a:spcPts val="600"/>
              </a:spcAft>
              <a:buFont typeface="Arial Narrow" panose="020B0606020202030204" pitchFamily="34" charset="0"/>
              <a:buChar char="−"/>
            </a:pPr>
            <a:r>
              <a:rPr lang="en-US" sz="1600" dirty="0">
                <a:solidFill>
                  <a:schemeClr val="tx2">
                    <a:lumMod val="75000"/>
                  </a:schemeClr>
                </a:solidFill>
                <a:latin typeface="Arial Narrow" panose="020B0606020202030204" pitchFamily="34" charset="0"/>
                <a:cs typeface="Helvetica" panose="020B0604020202020204" pitchFamily="34" charset="0"/>
              </a:rPr>
              <a:t>Pipeline</a:t>
            </a:r>
          </a:p>
          <a:p>
            <a:pPr lvl="1">
              <a:spcBef>
                <a:spcPts val="600"/>
              </a:spcBef>
              <a:spcAft>
                <a:spcPts val="600"/>
              </a:spcAft>
              <a:buFont typeface="Arial Narrow" panose="020B0606020202030204" pitchFamily="34" charset="0"/>
              <a:buChar char="−"/>
            </a:pPr>
            <a:r>
              <a:rPr lang="en-US" sz="1600" dirty="0">
                <a:solidFill>
                  <a:schemeClr val="tx2">
                    <a:lumMod val="75000"/>
                  </a:schemeClr>
                </a:solidFill>
                <a:latin typeface="Arial Narrow" panose="020B0606020202030204" pitchFamily="34" charset="0"/>
                <a:cs typeface="Helvetica" panose="020B0604020202020204" pitchFamily="34" charset="0"/>
              </a:rPr>
              <a:t>Wellfield</a:t>
            </a:r>
          </a:p>
          <a:p>
            <a:pPr lvl="1">
              <a:spcBef>
                <a:spcPts val="600"/>
              </a:spcBef>
              <a:spcAft>
                <a:spcPts val="600"/>
              </a:spcAft>
              <a:buFont typeface="Arial Narrow" panose="020B0606020202030204" pitchFamily="34" charset="0"/>
              <a:buChar char="−"/>
            </a:pPr>
            <a:r>
              <a:rPr lang="en-US" sz="1600" dirty="0">
                <a:solidFill>
                  <a:schemeClr val="tx2">
                    <a:lumMod val="75000"/>
                  </a:schemeClr>
                </a:solidFill>
                <a:latin typeface="Arial Narrow" panose="020B0606020202030204" pitchFamily="34" charset="0"/>
                <a:cs typeface="Helvetica" panose="020B0604020202020204" pitchFamily="34" charset="0"/>
              </a:rPr>
              <a:t>Manifold</a:t>
            </a:r>
          </a:p>
          <a:p>
            <a:pPr lvl="1">
              <a:spcBef>
                <a:spcPts val="600"/>
              </a:spcBef>
              <a:spcAft>
                <a:spcPts val="600"/>
              </a:spcAft>
              <a:buFont typeface="Arial Narrow" panose="020B0606020202030204" pitchFamily="34" charset="0"/>
              <a:buChar char="−"/>
            </a:pPr>
            <a:r>
              <a:rPr lang="en-US" sz="1600" dirty="0">
                <a:solidFill>
                  <a:schemeClr val="tx2">
                    <a:lumMod val="75000"/>
                  </a:schemeClr>
                </a:solidFill>
                <a:latin typeface="Arial Narrow" panose="020B0606020202030204" pitchFamily="34" charset="0"/>
                <a:cs typeface="Helvetica" panose="020B0604020202020204" pitchFamily="34" charset="0"/>
              </a:rPr>
              <a:t>Power</a:t>
            </a:r>
          </a:p>
          <a:p>
            <a:pPr lvl="1">
              <a:spcBef>
                <a:spcPts val="600"/>
              </a:spcBef>
              <a:spcAft>
                <a:spcPts val="600"/>
              </a:spcAft>
              <a:buFont typeface="Arial Narrow" panose="020B0606020202030204" pitchFamily="34" charset="0"/>
              <a:buChar char="−"/>
            </a:pPr>
            <a:r>
              <a:rPr lang="en-US" sz="1600" dirty="0">
                <a:solidFill>
                  <a:schemeClr val="tx2">
                    <a:lumMod val="75000"/>
                  </a:schemeClr>
                </a:solidFill>
                <a:latin typeface="Arial Narrow" panose="020B0606020202030204" pitchFamily="34" charset="0"/>
                <a:cs typeface="Helvetica" panose="020B0604020202020204" pitchFamily="34" charset="0"/>
              </a:rPr>
              <a:t>Treatment</a:t>
            </a:r>
          </a:p>
          <a:p>
            <a:pPr lvl="1">
              <a:spcBef>
                <a:spcPts val="600"/>
              </a:spcBef>
              <a:spcAft>
                <a:spcPts val="600"/>
              </a:spcAft>
              <a:buFont typeface="Arial Narrow" panose="020B0606020202030204" pitchFamily="34" charset="0"/>
              <a:buChar char="−"/>
            </a:pPr>
            <a:r>
              <a:rPr lang="en-US" sz="1600" dirty="0">
                <a:solidFill>
                  <a:schemeClr val="tx2">
                    <a:lumMod val="75000"/>
                  </a:schemeClr>
                </a:solidFill>
                <a:latin typeface="Arial Narrow" panose="020B0606020202030204" pitchFamily="34" charset="0"/>
                <a:cs typeface="Helvetica" panose="020B0604020202020204" pitchFamily="34" charset="0"/>
              </a:rPr>
              <a:t>Ancillary RR benefits</a:t>
            </a:r>
          </a:p>
          <a:p>
            <a:pPr lvl="1">
              <a:spcBef>
                <a:spcPts val="600"/>
              </a:spcBef>
              <a:spcAft>
                <a:spcPts val="600"/>
              </a:spcAft>
              <a:buFont typeface="Arial Narrow" panose="020B0606020202030204" pitchFamily="34" charset="0"/>
              <a:buChar char="−"/>
            </a:pPr>
            <a:endParaRPr lang="en-US" sz="1600" dirty="0">
              <a:solidFill>
                <a:schemeClr val="tx2">
                  <a:lumMod val="75000"/>
                </a:schemeClr>
              </a:solidFill>
              <a:latin typeface="Arial Narrow" panose="020B0606020202030204" pitchFamily="34" charset="0"/>
              <a:cs typeface="Helvetica" panose="020B0604020202020204" pitchFamily="34" charset="0"/>
            </a:endParaRPr>
          </a:p>
          <a:p>
            <a:pPr marL="285750" lvl="1">
              <a:spcBef>
                <a:spcPts val="600"/>
              </a:spcBef>
              <a:spcAft>
                <a:spcPts val="600"/>
              </a:spcAft>
              <a:buFont typeface="Arial" panose="020B0604020202020204" pitchFamily="34" charset="0"/>
              <a:buChar char="•"/>
              <a:tabLst>
                <a:tab pos="346075" algn="l"/>
              </a:tabLst>
            </a:pPr>
            <a:r>
              <a:rPr lang="en-US" sz="2000" dirty="0">
                <a:solidFill>
                  <a:schemeClr val="tx2">
                    <a:lumMod val="75000"/>
                  </a:schemeClr>
                </a:solidFill>
                <a:latin typeface="Arial Narrow" panose="020B0606020202030204" pitchFamily="34" charset="0"/>
                <a:cs typeface="Helvetica" panose="020B0604020202020204" pitchFamily="34" charset="0"/>
              </a:rPr>
              <a:t>Conditional Commitment from Apollo for $240M, plus new $15M construction, capital tranche would privately fund construction</a:t>
            </a:r>
            <a:r>
              <a:rPr lang="en-US" sz="1800" dirty="0">
                <a:solidFill>
                  <a:schemeClr val="tx2">
                    <a:lumMod val="75000"/>
                  </a:schemeClr>
                </a:solidFill>
                <a:latin typeface="Arial Narrow" panose="020B0606020202030204" pitchFamily="34" charset="0"/>
                <a:cs typeface="Helvetica" panose="020B0604020202020204" pitchFamily="34" charset="0"/>
              </a:rPr>
              <a:t>. </a:t>
            </a:r>
            <a:br>
              <a:rPr lang="en-US" sz="1800" dirty="0">
                <a:solidFill>
                  <a:schemeClr val="tx2">
                    <a:lumMod val="75000"/>
                  </a:schemeClr>
                </a:solidFill>
                <a:latin typeface="Arial Narrow" panose="020B0606020202030204" pitchFamily="34" charset="0"/>
                <a:cs typeface="Helvetica" panose="020B0604020202020204" pitchFamily="34" charset="0"/>
              </a:rPr>
            </a:br>
            <a:endParaRPr lang="en-US" sz="1800" dirty="0">
              <a:solidFill>
                <a:schemeClr val="tx2">
                  <a:lumMod val="75000"/>
                </a:schemeClr>
              </a:solidFill>
              <a:latin typeface="Arial Narrow" panose="020B0606020202030204" pitchFamily="34" charset="0"/>
              <a:cs typeface="Helvetica" panose="020B0604020202020204" pitchFamily="34" charset="0"/>
            </a:endParaRPr>
          </a:p>
        </p:txBody>
      </p:sp>
      <p:pic>
        <p:nvPicPr>
          <p:cNvPr id="6" name="Picture 5"/>
          <p:cNvPicPr>
            <a:picLocks noChangeAspect="1"/>
          </p:cNvPicPr>
          <p:nvPr/>
        </p:nvPicPr>
        <p:blipFill rotWithShape="1">
          <a:blip r:embed="rId2" cstate="email">
            <a:extLst>
              <a:ext uri="{28A0092B-C50C-407E-A947-70E740481C1C}">
                <a14:useLocalDpi xmlns:a14="http://schemas.microsoft.com/office/drawing/2010/main" val="0"/>
              </a:ext>
            </a:extLst>
          </a:blip>
          <a:srcRect l="4736" t="5034" r="3685" b="6928"/>
          <a:stretch/>
        </p:blipFill>
        <p:spPr>
          <a:xfrm>
            <a:off x="5357583" y="1798320"/>
            <a:ext cx="3405418" cy="1859280"/>
          </a:xfrm>
          <a:prstGeom prst="rect">
            <a:avLst/>
          </a:prstGeom>
          <a:ln w="12700">
            <a:solidFill>
              <a:schemeClr val="tx1">
                <a:lumMod val="50000"/>
                <a:lumOff val="50000"/>
              </a:schemeClr>
            </a:solidFill>
          </a:ln>
        </p:spPr>
      </p:pic>
      <p:sp>
        <p:nvSpPr>
          <p:cNvPr id="4" name="TextBox 3"/>
          <p:cNvSpPr txBox="1"/>
          <p:nvPr/>
        </p:nvSpPr>
        <p:spPr>
          <a:xfrm>
            <a:off x="5299200" y="4051819"/>
            <a:ext cx="3463801" cy="2062103"/>
          </a:xfrm>
          <a:prstGeom prst="rect">
            <a:avLst/>
          </a:prstGeom>
          <a:noFill/>
          <a:ln>
            <a:solidFill>
              <a:schemeClr val="bg1">
                <a:lumMod val="50000"/>
              </a:schemeClr>
            </a:solidFill>
          </a:ln>
        </p:spPr>
        <p:txBody>
          <a:bodyPr wrap="square" rtlCol="0">
            <a:spAutoFit/>
          </a:bodyPr>
          <a:lstStyle/>
          <a:p>
            <a:pPr>
              <a:spcBef>
                <a:spcPts val="600"/>
              </a:spcBef>
              <a:spcAft>
                <a:spcPts val="600"/>
              </a:spcAft>
            </a:pPr>
            <a:r>
              <a:rPr lang="en-US" dirty="0">
                <a:solidFill>
                  <a:schemeClr val="tx2">
                    <a:lumMod val="75000"/>
                  </a:schemeClr>
                </a:solidFill>
                <a:latin typeface="Arial Narrow" panose="020B0606020202030204" pitchFamily="34" charset="0"/>
                <a:cs typeface="Helvetica" panose="020B0604020202020204" pitchFamily="34" charset="0"/>
              </a:rPr>
              <a:t>Contracts - </a:t>
            </a:r>
          </a:p>
          <a:p>
            <a:pPr marL="230188" indent="-230188">
              <a:spcBef>
                <a:spcPts val="600"/>
              </a:spcBef>
              <a:spcAft>
                <a:spcPts val="600"/>
              </a:spcAft>
              <a:buFont typeface="Arial" panose="020B0604020202020204" pitchFamily="34" charset="0"/>
              <a:buChar char="•"/>
            </a:pPr>
            <a:r>
              <a:rPr lang="en-US" dirty="0">
                <a:solidFill>
                  <a:schemeClr val="tx2">
                    <a:lumMod val="75000"/>
                  </a:schemeClr>
                </a:solidFill>
                <a:latin typeface="Arial Narrow" panose="020B0606020202030204" pitchFamily="34" charset="0"/>
                <a:cs typeface="Helvetica" panose="020B0604020202020204" pitchFamily="34" charset="0"/>
              </a:rPr>
              <a:t>Long-term contracts on Project supplies </a:t>
            </a:r>
            <a:br>
              <a:rPr lang="en-US" dirty="0">
                <a:solidFill>
                  <a:schemeClr val="tx2">
                    <a:lumMod val="75000"/>
                  </a:schemeClr>
                </a:solidFill>
                <a:latin typeface="Arial Narrow" panose="020B0606020202030204" pitchFamily="34" charset="0"/>
                <a:cs typeface="Helvetica" panose="020B0604020202020204" pitchFamily="34" charset="0"/>
              </a:rPr>
            </a:br>
            <a:r>
              <a:rPr lang="en-US" dirty="0">
                <a:solidFill>
                  <a:schemeClr val="tx2">
                    <a:lumMod val="75000"/>
                  </a:schemeClr>
                </a:solidFill>
                <a:latin typeface="Arial Narrow" panose="020B0606020202030204" pitchFamily="34" charset="0"/>
                <a:cs typeface="Helvetica" panose="020B0604020202020204" pitchFamily="34" charset="0"/>
              </a:rPr>
              <a:t>@ $960/AF in 2014$.</a:t>
            </a:r>
          </a:p>
          <a:p>
            <a:pPr marL="230188" indent="-230188">
              <a:spcBef>
                <a:spcPts val="600"/>
              </a:spcBef>
              <a:spcAft>
                <a:spcPts val="600"/>
              </a:spcAft>
              <a:buFont typeface="Arial" panose="020B0604020202020204" pitchFamily="34" charset="0"/>
              <a:buChar char="•"/>
            </a:pPr>
            <a:r>
              <a:rPr lang="en-US" dirty="0">
                <a:solidFill>
                  <a:schemeClr val="tx2">
                    <a:lumMod val="75000"/>
                  </a:schemeClr>
                </a:solidFill>
                <a:latin typeface="Arial Narrow" panose="020B0606020202030204" pitchFamily="34" charset="0"/>
                <a:cs typeface="Helvetica" panose="020B0604020202020204" pitchFamily="34" charset="0"/>
              </a:rPr>
              <a:t>Storage reservations starting at $1,500/AF.</a:t>
            </a:r>
          </a:p>
        </p:txBody>
      </p:sp>
    </p:spTree>
    <p:extLst>
      <p:ext uri="{BB962C8B-B14F-4D97-AF65-F5344CB8AC3E}">
        <p14:creationId xmlns:p14="http://schemas.microsoft.com/office/powerpoint/2010/main" val="11173122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0257" y="818979"/>
            <a:ext cx="8627882" cy="534777"/>
          </a:xfrm>
        </p:spPr>
        <p:txBody>
          <a:bodyPr>
            <a:noAutofit/>
          </a:bodyPr>
          <a:lstStyle/>
          <a:p>
            <a:pPr algn="l"/>
            <a:r>
              <a:rPr lang="en-US" sz="2800" dirty="0">
                <a:solidFill>
                  <a:schemeClr val="bg1"/>
                </a:solidFill>
                <a:latin typeface="Berlin Sans FB" panose="020E0602020502020306" pitchFamily="34" charset="0"/>
                <a:cs typeface="Helvetica" panose="020B0604020202020204" pitchFamily="34" charset="0"/>
              </a:rPr>
              <a:t>Water &amp; Ag Land Pricing</a:t>
            </a:r>
          </a:p>
        </p:txBody>
      </p:sp>
      <p:graphicFrame>
        <p:nvGraphicFramePr>
          <p:cNvPr id="6" name="Content Placeholder 9"/>
          <p:cNvGraphicFramePr>
            <a:graphicFrameLocks/>
          </p:cNvGraphicFramePr>
          <p:nvPr>
            <p:extLst>
              <p:ext uri="{D42A27DB-BD31-4B8C-83A1-F6EECF244321}">
                <p14:modId xmlns:p14="http://schemas.microsoft.com/office/powerpoint/2010/main" val="1965458254"/>
              </p:ext>
            </p:extLst>
          </p:nvPr>
        </p:nvGraphicFramePr>
        <p:xfrm>
          <a:off x="160256" y="1382038"/>
          <a:ext cx="4424444" cy="362329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10"/>
          <p:cNvGraphicFramePr/>
          <p:nvPr>
            <p:extLst>
              <p:ext uri="{D42A27DB-BD31-4B8C-83A1-F6EECF244321}">
                <p14:modId xmlns:p14="http://schemas.microsoft.com/office/powerpoint/2010/main" val="1742923680"/>
              </p:ext>
            </p:extLst>
          </p:nvPr>
        </p:nvGraphicFramePr>
        <p:xfrm>
          <a:off x="4713403" y="1653315"/>
          <a:ext cx="4251488" cy="3471861"/>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11"/>
          <p:cNvSpPr txBox="1"/>
          <p:nvPr/>
        </p:nvSpPr>
        <p:spPr>
          <a:xfrm>
            <a:off x="297416" y="5029977"/>
            <a:ext cx="8353563" cy="1314206"/>
          </a:xfrm>
          <a:prstGeom prst="rect">
            <a:avLst/>
          </a:prstGeom>
          <a:noFill/>
        </p:spPr>
        <p:txBody>
          <a:bodyPr wrap="square" rtlCol="0">
            <a:spAutoFit/>
          </a:bodyPr>
          <a:lstStyle/>
          <a:p>
            <a:pPr marL="514350" lvl="2" indent="-342900" fontAlgn="auto">
              <a:lnSpc>
                <a:spcPct val="110000"/>
              </a:lnSpc>
              <a:spcBef>
                <a:spcPts val="600"/>
              </a:spcBef>
              <a:spcAft>
                <a:spcPts val="600"/>
              </a:spcAft>
              <a:buFont typeface="Arial" panose="020B0604020202020204" pitchFamily="34" charset="0"/>
              <a:buChar char="•"/>
              <a:defRPr/>
            </a:pPr>
            <a:r>
              <a:rPr lang="en-US" dirty="0">
                <a:solidFill>
                  <a:schemeClr val="tx2">
                    <a:lumMod val="75000"/>
                  </a:schemeClr>
                </a:solidFill>
                <a:latin typeface="Arial Narrow" panose="020B0606020202030204" pitchFamily="34" charset="0"/>
                <a:cs typeface="Helvetica" panose="020B0604020202020204" pitchFamily="34" charset="0"/>
              </a:rPr>
              <a:t>Wholesale cost of water +6%/yr. since 2002 thru 2018.</a:t>
            </a:r>
          </a:p>
          <a:p>
            <a:pPr marL="514350" lvl="2" indent="-342900" fontAlgn="auto">
              <a:lnSpc>
                <a:spcPct val="110000"/>
              </a:lnSpc>
              <a:spcBef>
                <a:spcPts val="600"/>
              </a:spcBef>
              <a:spcAft>
                <a:spcPts val="600"/>
              </a:spcAft>
              <a:buFont typeface="Arial" panose="020B0604020202020204" pitchFamily="34" charset="0"/>
              <a:buChar char="•"/>
              <a:defRPr/>
            </a:pPr>
            <a:r>
              <a:rPr lang="en-US" dirty="0">
                <a:solidFill>
                  <a:schemeClr val="tx2">
                    <a:lumMod val="75000"/>
                  </a:schemeClr>
                </a:solidFill>
                <a:latin typeface="Arial Narrow" panose="020B0606020202030204" pitchFamily="34" charset="0"/>
                <a:cs typeface="Helvetica" panose="020B0604020202020204" pitchFamily="34" charset="0"/>
              </a:rPr>
              <a:t>Spot Market water prices in dry years + $2,000/AF. </a:t>
            </a:r>
          </a:p>
          <a:p>
            <a:pPr marL="514350" lvl="2" indent="-342900" fontAlgn="auto">
              <a:lnSpc>
                <a:spcPct val="110000"/>
              </a:lnSpc>
              <a:spcBef>
                <a:spcPts val="600"/>
              </a:spcBef>
              <a:spcAft>
                <a:spcPts val="600"/>
              </a:spcAft>
              <a:buFont typeface="Arial" panose="020B0604020202020204" pitchFamily="34" charset="0"/>
              <a:buChar char="•"/>
              <a:defRPr/>
            </a:pPr>
            <a:r>
              <a:rPr lang="en-US" dirty="0">
                <a:solidFill>
                  <a:schemeClr val="tx2">
                    <a:lumMod val="75000"/>
                  </a:schemeClr>
                </a:solidFill>
                <a:latin typeface="Arial Narrow" panose="020B0606020202030204" pitchFamily="34" charset="0"/>
                <a:cs typeface="Helvetica" panose="020B0604020202020204" pitchFamily="34" charset="0"/>
              </a:rPr>
              <a:t>Shortage of land with reliable water rights driving value of Ag acreage</a:t>
            </a:r>
            <a:r>
              <a:rPr lang="en-US" dirty="0">
                <a:solidFill>
                  <a:schemeClr val="tx2">
                    <a:lumMod val="75000"/>
                  </a:schemeClr>
                </a:solidFill>
                <a:latin typeface="Avenir Book"/>
                <a:cs typeface="Helvetica" panose="020B0604020202020204" pitchFamily="34" charset="0"/>
              </a:rPr>
              <a:t>.</a:t>
            </a:r>
          </a:p>
        </p:txBody>
      </p:sp>
      <p:sp>
        <p:nvSpPr>
          <p:cNvPr id="4" name="TextBox 3"/>
          <p:cNvSpPr txBox="1"/>
          <p:nvPr/>
        </p:nvSpPr>
        <p:spPr>
          <a:xfrm>
            <a:off x="160256" y="6488668"/>
            <a:ext cx="7019870" cy="369332"/>
          </a:xfrm>
          <a:prstGeom prst="rect">
            <a:avLst/>
          </a:prstGeom>
          <a:noFill/>
        </p:spPr>
        <p:txBody>
          <a:bodyPr wrap="none" rtlCol="0">
            <a:spAutoFit/>
          </a:bodyPr>
          <a:lstStyle/>
          <a:p>
            <a:r>
              <a:rPr lang="en-US" sz="900" dirty="0">
                <a:solidFill>
                  <a:srgbClr val="104A7A"/>
                </a:solidFill>
              </a:rPr>
              <a:t>Sources: Metropolitan Water District of Southern California</a:t>
            </a:r>
            <a:r>
              <a:rPr lang="en-US" sz="900" dirty="0"/>
              <a:t>, </a:t>
            </a:r>
            <a:r>
              <a:rPr lang="en-US" sz="900" dirty="0">
                <a:hlinkClick r:id="rId5"/>
              </a:rPr>
              <a:t>http://www.mwdh2o.com/WhoWeAre/Management/Financial-Information</a:t>
            </a:r>
            <a:r>
              <a:rPr lang="en-US" sz="900" dirty="0"/>
              <a:t> &amp; </a:t>
            </a:r>
            <a:br>
              <a:rPr lang="en-US" sz="900" dirty="0"/>
            </a:br>
            <a:r>
              <a:rPr lang="en-US" sz="900" dirty="0">
                <a:solidFill>
                  <a:srgbClr val="104A7A"/>
                </a:solidFill>
              </a:rPr>
              <a:t>CA American Society of Farm Managers and Rural Appraisers</a:t>
            </a:r>
            <a:r>
              <a:rPr lang="en-US" sz="900" dirty="0"/>
              <a:t>  </a:t>
            </a:r>
            <a:r>
              <a:rPr lang="en-US" sz="900" dirty="0">
                <a:hlinkClick r:id="rId6"/>
              </a:rPr>
              <a:t>http://www.calasfmra.com/</a:t>
            </a:r>
            <a:r>
              <a:rPr lang="en-US" sz="900" dirty="0"/>
              <a:t>  </a:t>
            </a:r>
          </a:p>
        </p:txBody>
      </p:sp>
    </p:spTree>
    <p:extLst>
      <p:ext uri="{BB962C8B-B14F-4D97-AF65-F5344CB8AC3E}">
        <p14:creationId xmlns:p14="http://schemas.microsoft.com/office/powerpoint/2010/main" val="21019577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3118" y="818979"/>
            <a:ext cx="8045082" cy="534777"/>
          </a:xfrm>
        </p:spPr>
        <p:txBody>
          <a:bodyPr>
            <a:noAutofit/>
          </a:bodyPr>
          <a:lstStyle/>
          <a:p>
            <a:pPr algn="l"/>
            <a:r>
              <a:rPr lang="en-US" sz="2800" dirty="0">
                <a:solidFill>
                  <a:schemeClr val="bg1"/>
                </a:solidFill>
                <a:latin typeface="Berlin Sans FB" panose="020E0602020502020306" pitchFamily="34" charset="0"/>
                <a:cs typeface="Helvetica" panose="020B0604020202020204" pitchFamily="34" charset="0"/>
              </a:rPr>
              <a:t>Financials</a:t>
            </a:r>
            <a:r>
              <a:rPr lang="en-US" sz="3200" dirty="0">
                <a:solidFill>
                  <a:schemeClr val="bg1"/>
                </a:solidFill>
                <a:latin typeface="Berlin Sans FB" panose="020E0602020502020306" pitchFamily="34" charset="0"/>
                <a:cs typeface="Helvetica" panose="020B0604020202020204" pitchFamily="34" charset="0"/>
              </a:rPr>
              <a:t> </a:t>
            </a:r>
            <a:r>
              <a:rPr lang="en-US" sz="1600" dirty="0">
                <a:solidFill>
                  <a:schemeClr val="bg1"/>
                </a:solidFill>
                <a:latin typeface="Berlin Sans FB" panose="020E0602020502020306" pitchFamily="34" charset="0"/>
                <a:cs typeface="Helvetica" panose="020B0604020202020204" pitchFamily="34" charset="0"/>
              </a:rPr>
              <a:t>@ 3/31/17</a:t>
            </a:r>
          </a:p>
        </p:txBody>
      </p:sp>
      <p:graphicFrame>
        <p:nvGraphicFramePr>
          <p:cNvPr id="6" name="Table 5"/>
          <p:cNvGraphicFramePr>
            <a:graphicFrameLocks noGrp="1"/>
          </p:cNvGraphicFramePr>
          <p:nvPr>
            <p:extLst>
              <p:ext uri="{D42A27DB-BD31-4B8C-83A1-F6EECF244321}">
                <p14:modId xmlns:p14="http://schemas.microsoft.com/office/powerpoint/2010/main" val="858668167"/>
              </p:ext>
            </p:extLst>
          </p:nvPr>
        </p:nvGraphicFramePr>
        <p:xfrm>
          <a:off x="413118" y="1858757"/>
          <a:ext cx="8317764" cy="3062125"/>
        </p:xfrm>
        <a:graphic>
          <a:graphicData uri="http://schemas.openxmlformats.org/drawingml/2006/table">
            <a:tbl>
              <a:tblPr firstRow="1" bandRow="1">
                <a:tableStyleId>{D7AC3CCA-C797-4891-BE02-D94E43425B78}</a:tableStyleId>
              </a:tblPr>
              <a:tblGrid>
                <a:gridCol w="3877937">
                  <a:extLst>
                    <a:ext uri="{9D8B030D-6E8A-4147-A177-3AD203B41FA5}">
                      <a16:colId xmlns:a16="http://schemas.microsoft.com/office/drawing/2014/main" val="20000"/>
                    </a:ext>
                  </a:extLst>
                </a:gridCol>
                <a:gridCol w="4439827">
                  <a:extLst>
                    <a:ext uri="{9D8B030D-6E8A-4147-A177-3AD203B41FA5}">
                      <a16:colId xmlns:a16="http://schemas.microsoft.com/office/drawing/2014/main" val="20001"/>
                    </a:ext>
                  </a:extLst>
                </a:gridCol>
              </a:tblGrid>
              <a:tr h="365760">
                <a:tc gridSpan="2">
                  <a:txBody>
                    <a:bodyPr/>
                    <a:lstStyle/>
                    <a:p>
                      <a:endParaRPr lang="en-US" b="1" dirty="0">
                        <a:latin typeface="Arial Narrow" panose="020B0606020202030204" pitchFamily="34" charset="0"/>
                      </a:endParaRPr>
                    </a:p>
                  </a:txBody>
                  <a:tcPr/>
                </a:tc>
                <a:tc hMerge="1">
                  <a:txBody>
                    <a:bodyPr/>
                    <a:lstStyle/>
                    <a:p>
                      <a:endParaRPr lang="en-US" dirty="0"/>
                    </a:p>
                  </a:txBody>
                  <a:tcPr/>
                </a:tc>
                <a:extLst>
                  <a:ext uri="{0D108BD9-81ED-4DB2-BD59-A6C34878D82A}">
                    <a16:rowId xmlns:a16="http://schemas.microsoft.com/office/drawing/2014/main" val="10000"/>
                  </a:ext>
                </a:extLst>
              </a:tr>
              <a:tr h="539273">
                <a:tc>
                  <a:txBody>
                    <a:bodyPr/>
                    <a:lstStyle/>
                    <a:p>
                      <a:r>
                        <a:rPr lang="en-US" dirty="0">
                          <a:latin typeface="Arial Narrow" panose="020B0606020202030204" pitchFamily="34" charset="0"/>
                        </a:rPr>
                        <a:t>Shares Outstanding</a:t>
                      </a:r>
                      <a:endParaRPr lang="en-US" b="1" dirty="0">
                        <a:latin typeface="Arial Narrow" panose="020B0606020202030204" pitchFamily="34" charset="0"/>
                      </a:endParaRPr>
                    </a:p>
                  </a:txBody>
                  <a:tcPr/>
                </a:tc>
                <a:tc>
                  <a:txBody>
                    <a:bodyPr/>
                    <a:lstStyle/>
                    <a:p>
                      <a:r>
                        <a:rPr lang="en-US" dirty="0">
                          <a:latin typeface="Arial Narrow" panose="020B0606020202030204" pitchFamily="34" charset="0"/>
                        </a:rPr>
                        <a:t>22.2 M</a:t>
                      </a:r>
                    </a:p>
                  </a:txBody>
                  <a:tcPr/>
                </a:tc>
                <a:extLst>
                  <a:ext uri="{0D108BD9-81ED-4DB2-BD59-A6C34878D82A}">
                    <a16:rowId xmlns:a16="http://schemas.microsoft.com/office/drawing/2014/main" val="10001"/>
                  </a:ext>
                </a:extLst>
              </a:tr>
              <a:tr h="539273">
                <a:tc>
                  <a:txBody>
                    <a:bodyPr/>
                    <a:lstStyle/>
                    <a:p>
                      <a:r>
                        <a:rPr lang="en-US" dirty="0">
                          <a:latin typeface="Arial Narrow" panose="020B0606020202030204" pitchFamily="34" charset="0"/>
                        </a:rPr>
                        <a:t>Working</a:t>
                      </a:r>
                      <a:r>
                        <a:rPr lang="en-US" baseline="0" dirty="0">
                          <a:latin typeface="Arial Narrow" panose="020B0606020202030204" pitchFamily="34" charset="0"/>
                        </a:rPr>
                        <a:t> Capital</a:t>
                      </a:r>
                      <a:endParaRPr lang="en-US" b="1" dirty="0">
                        <a:latin typeface="Arial Narrow" panose="020B0606020202030204" pitchFamily="34" charset="0"/>
                      </a:endParaRPr>
                    </a:p>
                  </a:txBody>
                  <a:tcPr/>
                </a:tc>
                <a:tc>
                  <a:txBody>
                    <a:bodyPr/>
                    <a:lstStyle/>
                    <a:p>
                      <a:r>
                        <a:rPr lang="en-US" dirty="0">
                          <a:latin typeface="Arial Narrow" panose="020B0606020202030204" pitchFamily="34" charset="0"/>
                        </a:rPr>
                        <a:t>$7.1 M</a:t>
                      </a:r>
                    </a:p>
                  </a:txBody>
                  <a:tcPr/>
                </a:tc>
                <a:extLst>
                  <a:ext uri="{0D108BD9-81ED-4DB2-BD59-A6C34878D82A}">
                    <a16:rowId xmlns:a16="http://schemas.microsoft.com/office/drawing/2014/main" val="10002"/>
                  </a:ext>
                </a:extLst>
              </a:tr>
              <a:tr h="539273">
                <a:tc>
                  <a:txBody>
                    <a:bodyPr/>
                    <a:lstStyle/>
                    <a:p>
                      <a:r>
                        <a:rPr lang="en-US" dirty="0">
                          <a:latin typeface="Arial Narrow" panose="020B0606020202030204" pitchFamily="34" charset="0"/>
                        </a:rPr>
                        <a:t>Debt – Sr.</a:t>
                      </a:r>
                      <a:r>
                        <a:rPr lang="en-US" baseline="0" dirty="0">
                          <a:latin typeface="Arial Narrow" panose="020B0606020202030204" pitchFamily="34" charset="0"/>
                        </a:rPr>
                        <a:t> Secured *</a:t>
                      </a:r>
                      <a:endParaRPr lang="en-US" b="1" dirty="0">
                        <a:latin typeface="Arial Narrow" panose="020B0606020202030204" pitchFamily="34" charset="0"/>
                      </a:endParaRPr>
                    </a:p>
                  </a:txBody>
                  <a:tcPr/>
                </a:tc>
                <a:tc>
                  <a:txBody>
                    <a:bodyPr/>
                    <a:lstStyle/>
                    <a:p>
                      <a:r>
                        <a:rPr lang="en-US" dirty="0">
                          <a:latin typeface="Arial Narrow" panose="020B0606020202030204" pitchFamily="34" charset="0"/>
                        </a:rPr>
                        <a:t>$44.0 M</a:t>
                      </a:r>
                    </a:p>
                  </a:txBody>
                  <a:tcPr/>
                </a:tc>
                <a:extLst>
                  <a:ext uri="{0D108BD9-81ED-4DB2-BD59-A6C34878D82A}">
                    <a16:rowId xmlns:a16="http://schemas.microsoft.com/office/drawing/2014/main" val="10003"/>
                  </a:ext>
                </a:extLst>
              </a:tr>
              <a:tr h="539273">
                <a:tc>
                  <a:txBody>
                    <a:bodyPr/>
                    <a:lstStyle/>
                    <a:p>
                      <a:r>
                        <a:rPr lang="en-US" dirty="0">
                          <a:latin typeface="Arial Narrow" panose="020B0606020202030204" pitchFamily="34" charset="0"/>
                        </a:rPr>
                        <a:t>Debt – Convertible**</a:t>
                      </a:r>
                      <a:endParaRPr lang="en-US" b="1" dirty="0">
                        <a:latin typeface="Arial Narrow" panose="020B0606020202030204" pitchFamily="34" charset="0"/>
                      </a:endParaRPr>
                    </a:p>
                  </a:txBody>
                  <a:tcPr/>
                </a:tc>
                <a:tc>
                  <a:txBody>
                    <a:bodyPr/>
                    <a:lstStyle/>
                    <a:p>
                      <a:r>
                        <a:rPr lang="en-US" dirty="0">
                          <a:latin typeface="Arial Narrow" panose="020B0606020202030204" pitchFamily="34" charset="0"/>
                        </a:rPr>
                        <a:t>$</a:t>
                      </a:r>
                      <a:r>
                        <a:rPr lang="en-US" baseline="0" dirty="0">
                          <a:latin typeface="Arial Narrow" panose="020B0606020202030204" pitchFamily="34" charset="0"/>
                        </a:rPr>
                        <a:t>68.6 M</a:t>
                      </a:r>
                      <a:endParaRPr lang="en-US" dirty="0">
                        <a:latin typeface="Arial Narrow" panose="020B0606020202030204" pitchFamily="34" charset="0"/>
                      </a:endParaRPr>
                    </a:p>
                  </a:txBody>
                  <a:tcPr/>
                </a:tc>
                <a:extLst>
                  <a:ext uri="{0D108BD9-81ED-4DB2-BD59-A6C34878D82A}">
                    <a16:rowId xmlns:a16="http://schemas.microsoft.com/office/drawing/2014/main" val="10004"/>
                  </a:ext>
                </a:extLst>
              </a:tr>
              <a:tr h="539273">
                <a:tc>
                  <a:txBody>
                    <a:bodyPr/>
                    <a:lstStyle/>
                    <a:p>
                      <a:r>
                        <a:rPr lang="en-US" b="0" dirty="0">
                          <a:latin typeface="Arial Narrow" panose="020B0606020202030204" pitchFamily="34" charset="0"/>
                        </a:rPr>
                        <a:t>Lease buy-back Provision ***</a:t>
                      </a:r>
                    </a:p>
                  </a:txBody>
                  <a:tcPr/>
                </a:tc>
                <a:tc>
                  <a:txBody>
                    <a:bodyPr/>
                    <a:lstStyle/>
                    <a:p>
                      <a:r>
                        <a:rPr lang="en-US" dirty="0">
                          <a:latin typeface="Arial Narrow" panose="020B0606020202030204" pitchFamily="34" charset="0"/>
                        </a:rPr>
                        <a:t>$14 M</a:t>
                      </a:r>
                    </a:p>
                  </a:txBody>
                  <a:tcPr/>
                </a:tc>
                <a:extLst>
                  <a:ext uri="{0D108BD9-81ED-4DB2-BD59-A6C34878D82A}">
                    <a16:rowId xmlns:a16="http://schemas.microsoft.com/office/drawing/2014/main" val="10005"/>
                  </a:ext>
                </a:extLst>
              </a:tr>
            </a:tbl>
          </a:graphicData>
        </a:graphic>
      </p:graphicFrame>
      <p:sp>
        <p:nvSpPr>
          <p:cNvPr id="7" name="TextBox 6"/>
          <p:cNvSpPr txBox="1"/>
          <p:nvPr/>
        </p:nvSpPr>
        <p:spPr>
          <a:xfrm>
            <a:off x="413118" y="5425883"/>
            <a:ext cx="7374522" cy="1246495"/>
          </a:xfrm>
          <a:prstGeom prst="rect">
            <a:avLst/>
          </a:prstGeom>
          <a:noFill/>
        </p:spPr>
        <p:txBody>
          <a:bodyPr wrap="square" rtlCol="0">
            <a:spAutoFit/>
          </a:bodyPr>
          <a:lstStyle/>
          <a:p>
            <a:pPr fontAlgn="auto">
              <a:spcAft>
                <a:spcPts val="1200"/>
              </a:spcAft>
              <a:defRPr/>
            </a:pPr>
            <a:r>
              <a:rPr lang="en-US" sz="1100" dirty="0">
                <a:cs typeface="Arial" panose="020B0604020202020204" pitchFamily="34" charset="0"/>
              </a:rPr>
              <a:t>* Senior Secured Mortgage - 8% Interest (</a:t>
            </a:r>
            <a:r>
              <a:rPr lang="en-US" sz="1100" dirty="0"/>
              <a:t>4% PIK and 4% cash or stock quarterly at company option), </a:t>
            </a:r>
            <a:r>
              <a:rPr lang="en-US" sz="1100" dirty="0">
                <a:cs typeface="Arial" panose="020B0604020202020204" pitchFamily="34" charset="0"/>
              </a:rPr>
              <a:t>Maturity September 2019. </a:t>
            </a:r>
          </a:p>
          <a:p>
            <a:pPr fontAlgn="auto">
              <a:spcAft>
                <a:spcPts val="1200"/>
              </a:spcAft>
              <a:defRPr/>
            </a:pPr>
            <a:r>
              <a:rPr lang="en-US" sz="1100" dirty="0">
                <a:cs typeface="Arial" panose="020B0604020202020204" pitchFamily="34" charset="0"/>
              </a:rPr>
              <a:t>** Convertible Notes - $1.3M Convert at $8.05/share, 7% Interest PIK, Maturity March 2018. $67.1M Convert at $6.75/share, 7% Interest PIK, Maturity March 2020.</a:t>
            </a:r>
          </a:p>
          <a:p>
            <a:pPr fontAlgn="auto">
              <a:spcAft>
                <a:spcPts val="1200"/>
              </a:spcAft>
              <a:defRPr/>
            </a:pPr>
            <a:r>
              <a:rPr lang="en-US" sz="1100" dirty="0">
                <a:cs typeface="Arial" panose="020B0604020202020204" pitchFamily="34" charset="0"/>
              </a:rPr>
              <a:t>*** Lease buy-back amount increases at 10% per Annum.</a:t>
            </a:r>
            <a:endParaRPr lang="en-US" sz="1100" dirty="0"/>
          </a:p>
        </p:txBody>
      </p:sp>
    </p:spTree>
    <p:extLst>
      <p:ext uri="{BB962C8B-B14F-4D97-AF65-F5344CB8AC3E}">
        <p14:creationId xmlns:p14="http://schemas.microsoft.com/office/powerpoint/2010/main" val="24624026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0421" y="1712872"/>
            <a:ext cx="8823158" cy="3281026"/>
          </a:xfrm>
          <a:prstGeom prst="rect">
            <a:avLst/>
          </a:prstGeom>
        </p:spPr>
        <p:txBody>
          <a:bodyPr wrap="square">
            <a:spAutoFit/>
          </a:bodyPr>
          <a:lstStyle/>
          <a:p>
            <a:pPr algn="r" eaLnBrk="1" fontAlgn="auto" hangingPunct="1">
              <a:spcAft>
                <a:spcPts val="0"/>
              </a:spcAft>
              <a:buFont typeface="Wingdings" pitchFamily="-108" charset="2"/>
              <a:buNone/>
              <a:defRPr/>
            </a:pPr>
            <a:r>
              <a:rPr lang="en-US" sz="1400" b="1" dirty="0">
                <a:solidFill>
                  <a:srgbClr val="17375E"/>
                </a:solidFill>
                <a:latin typeface="Avenir Book"/>
                <a:cs typeface="Helvetica" panose="020B0604020202020204" pitchFamily="34" charset="0"/>
              </a:rPr>
              <a:t>May 2017</a:t>
            </a:r>
          </a:p>
          <a:p>
            <a:endParaRPr lang="en-US" sz="1400" dirty="0">
              <a:solidFill>
                <a:srgbClr val="17375E"/>
              </a:solidFill>
              <a:latin typeface="Avenir Book"/>
            </a:endParaRPr>
          </a:p>
          <a:p>
            <a:pPr>
              <a:lnSpc>
                <a:spcPct val="108000"/>
              </a:lnSpc>
            </a:pPr>
            <a:r>
              <a:rPr lang="en-US" sz="1400" b="1" i="1" dirty="0">
                <a:solidFill>
                  <a:srgbClr val="17375E"/>
                </a:solidFill>
                <a:latin typeface="Avenir Book"/>
              </a:rPr>
              <a:t>During the course of this presentation, we will make forward-looking statements. Any statement that is not a historical fact is a forward-looking statement. Forward-looking statements refer to expectations, projections or other characterizations of future events or circumstances about Cadiz, Inc. (the “Company”), and such statements include, but are not limited to, statements relating to the progress and plans of the water development project; the opportunities with CRA; discussion with BLM regarding railroad right-of-way; contracts with water providers; estimated costs of construction; and the expected pricing for water supply and water storage services. Actual results may differ materially from those expressed in these forward-looking statements due to a number of risks and uncertainties, including the factors detailed under the caption “Risk Factors” and elsewhere in the documents we file from time to time with the Securities and Exchange Commission (the “SEC”), including our annual and quarterly reports. We undertake no obligation to update these forward-looking statements, which speak only as of the date of this presentation.</a:t>
            </a:r>
            <a:endParaRPr lang="en-US" sz="1400" dirty="0">
              <a:solidFill>
                <a:srgbClr val="17375E"/>
              </a:solidFill>
              <a:latin typeface="Avenir Book"/>
            </a:endParaRPr>
          </a:p>
          <a:p>
            <a:pPr marL="0" indent="0" algn="just" eaLnBrk="1" fontAlgn="auto" hangingPunct="1">
              <a:spcAft>
                <a:spcPts val="0"/>
              </a:spcAft>
              <a:buFont typeface="Wingdings" pitchFamily="-108" charset="2"/>
              <a:buNone/>
              <a:defRPr/>
            </a:pPr>
            <a:r>
              <a:rPr lang="en-US" sz="1400" dirty="0">
                <a:solidFill>
                  <a:srgbClr val="17375E"/>
                </a:solidFill>
                <a:latin typeface="Avenir Book"/>
                <a:cs typeface="Helvetica" panose="020B0604020202020204" pitchFamily="34" charset="0"/>
              </a:rPr>
              <a:t>	</a:t>
            </a:r>
          </a:p>
          <a:p>
            <a:pPr marL="0" indent="0" algn="ctr" eaLnBrk="1" fontAlgn="auto" hangingPunct="1">
              <a:spcAft>
                <a:spcPts val="0"/>
              </a:spcAft>
              <a:buFont typeface="Wingdings" pitchFamily="-108" charset="2"/>
              <a:buNone/>
              <a:defRPr/>
            </a:pPr>
            <a:r>
              <a:rPr lang="en-US" sz="1400" b="1" i="1" dirty="0">
                <a:solidFill>
                  <a:schemeClr val="tx1">
                    <a:lumMod val="85000"/>
                    <a:lumOff val="15000"/>
                  </a:schemeClr>
                </a:solidFill>
                <a:latin typeface="Avenir Book"/>
                <a:cs typeface="Helvetica" panose="020B0604020202020204" pitchFamily="34" charset="0"/>
              </a:rPr>
              <a:t>Cadiz Inc.</a:t>
            </a:r>
          </a:p>
        </p:txBody>
      </p:sp>
      <p:sp>
        <p:nvSpPr>
          <p:cNvPr id="5" name="Title 4"/>
          <p:cNvSpPr>
            <a:spLocks noGrp="1"/>
          </p:cNvSpPr>
          <p:nvPr>
            <p:ph type="ctrTitle"/>
          </p:nvPr>
        </p:nvSpPr>
        <p:spPr>
          <a:xfrm>
            <a:off x="450850" y="818979"/>
            <a:ext cx="8007350" cy="534777"/>
          </a:xfrm>
        </p:spPr>
        <p:txBody>
          <a:bodyPr>
            <a:noAutofit/>
          </a:bodyPr>
          <a:lstStyle/>
          <a:p>
            <a:pPr algn="l"/>
            <a:r>
              <a:rPr lang="en-US" sz="2600" dirty="0">
                <a:solidFill>
                  <a:schemeClr val="bg1"/>
                </a:solidFill>
                <a:latin typeface="Berlin Sans FB" panose="020E0602020502020306" pitchFamily="34" charset="0"/>
                <a:cs typeface="Helvetica" panose="020B0604020202020204" pitchFamily="34" charset="0"/>
              </a:rPr>
              <a:t>SAFE HARBOR AGREEMENT</a:t>
            </a:r>
          </a:p>
        </p:txBody>
      </p:sp>
    </p:spTree>
    <p:extLst>
      <p:ext uri="{BB962C8B-B14F-4D97-AF65-F5344CB8AC3E}">
        <p14:creationId xmlns:p14="http://schemas.microsoft.com/office/powerpoint/2010/main" val="35920098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026"/>
          <p:cNvPicPr>
            <a:picLocks noChangeAspect="1" noChangeArrowheads="1"/>
          </p:cNvPicPr>
          <p:nvPr/>
        </p:nvPicPr>
        <p:blipFill rotWithShape="1">
          <a:blip r:embed="rId2"/>
          <a:srcRect l="5042" t="8772" r="4874" b="4767"/>
          <a:stretch/>
        </p:blipFill>
        <p:spPr bwMode="auto">
          <a:xfrm>
            <a:off x="5069305" y="2927352"/>
            <a:ext cx="3809918" cy="2956952"/>
          </a:xfrm>
          <a:prstGeom prst="rect">
            <a:avLst/>
          </a:prstGeom>
          <a:noFill/>
          <a:ln w="9525">
            <a:solidFill>
              <a:schemeClr val="tx1"/>
            </a:solidFill>
            <a:miter lim="800000"/>
            <a:headEnd/>
            <a:tailEnd/>
          </a:ln>
          <a:effectLst>
            <a:outerShdw blurRad="63500" dist="107763" dir="2700000" algn="ctr" rotWithShape="0">
              <a:schemeClr val="bg2">
                <a:alpha val="74998"/>
              </a:schemeClr>
            </a:outerShdw>
          </a:effectLst>
        </p:spPr>
      </p:pic>
      <p:sp>
        <p:nvSpPr>
          <p:cNvPr id="5" name="Title 4"/>
          <p:cNvSpPr>
            <a:spLocks noGrp="1"/>
          </p:cNvSpPr>
          <p:nvPr>
            <p:ph type="ctrTitle"/>
          </p:nvPr>
        </p:nvSpPr>
        <p:spPr>
          <a:xfrm>
            <a:off x="469900" y="818979"/>
            <a:ext cx="7988300" cy="534777"/>
          </a:xfrm>
        </p:spPr>
        <p:txBody>
          <a:bodyPr>
            <a:noAutofit/>
          </a:bodyPr>
          <a:lstStyle/>
          <a:p>
            <a:pPr algn="l"/>
            <a:r>
              <a:rPr lang="en-US" sz="2800" dirty="0">
                <a:solidFill>
                  <a:schemeClr val="bg1"/>
                </a:solidFill>
                <a:latin typeface="Berlin Sans FB" panose="020E0602020502020306" pitchFamily="34" charset="0"/>
              </a:rPr>
              <a:t>ABOUT CADIZ </a:t>
            </a:r>
          </a:p>
        </p:txBody>
      </p:sp>
      <p:sp>
        <p:nvSpPr>
          <p:cNvPr id="2" name="5-Point Star 1"/>
          <p:cNvSpPr/>
          <p:nvPr/>
        </p:nvSpPr>
        <p:spPr>
          <a:xfrm>
            <a:off x="8021053" y="3960270"/>
            <a:ext cx="192505" cy="152401"/>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294967295"/>
          </p:nvPr>
        </p:nvSpPr>
        <p:spPr>
          <a:xfrm>
            <a:off x="7010400" y="6356350"/>
            <a:ext cx="2133600" cy="365125"/>
          </a:xfrm>
        </p:spPr>
        <p:txBody>
          <a:bodyPr/>
          <a:lstStyle/>
          <a:p>
            <a:fld id="{5747D0AB-6ADA-4BBC-8F5B-C7EA5E5A0CE1}" type="slidenum">
              <a:rPr lang="en-US" smtClean="0"/>
              <a:pPr/>
              <a:t>3</a:t>
            </a:fld>
            <a:endParaRPr lang="en-US"/>
          </a:p>
        </p:txBody>
      </p:sp>
      <p:sp>
        <p:nvSpPr>
          <p:cNvPr id="3" name="5-Point Star 2"/>
          <p:cNvSpPr/>
          <p:nvPr/>
        </p:nvSpPr>
        <p:spPr>
          <a:xfrm>
            <a:off x="8045450" y="4452027"/>
            <a:ext cx="192505" cy="144379"/>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5-Point Star 3"/>
          <p:cNvSpPr/>
          <p:nvPr/>
        </p:nvSpPr>
        <p:spPr>
          <a:xfrm>
            <a:off x="7748337" y="4328504"/>
            <a:ext cx="272716" cy="221645"/>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2"/>
          <p:cNvSpPr>
            <a:spLocks noChangeArrowheads="1"/>
          </p:cNvSpPr>
          <p:nvPr/>
        </p:nvSpPr>
        <p:spPr bwMode="auto">
          <a:xfrm>
            <a:off x="228600" y="1231200"/>
            <a:ext cx="3825240" cy="423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285750" indent="-285750">
              <a:lnSpc>
                <a:spcPct val="114000"/>
              </a:lnSpc>
              <a:spcBef>
                <a:spcPts val="600"/>
              </a:spcBef>
              <a:spcAft>
                <a:spcPts val="600"/>
              </a:spcAft>
              <a:buClr>
                <a:srgbClr val="000000"/>
              </a:buClr>
              <a:buFont typeface="Courier New" charset="0"/>
              <a:buChar char="o"/>
            </a:pPr>
            <a:endParaRPr lang="en-US" sz="2000" dirty="0">
              <a:solidFill>
                <a:srgbClr val="000000"/>
              </a:solidFill>
              <a:latin typeface="Calibri" charset="0"/>
            </a:endParaRPr>
          </a:p>
        </p:txBody>
      </p:sp>
      <p:sp>
        <p:nvSpPr>
          <p:cNvPr id="9" name="Rectangle 8"/>
          <p:cNvSpPr/>
          <p:nvPr/>
        </p:nvSpPr>
        <p:spPr>
          <a:xfrm>
            <a:off x="228599" y="1709565"/>
            <a:ext cx="8280401" cy="4918269"/>
          </a:xfrm>
          <a:prstGeom prst="rect">
            <a:avLst/>
          </a:prstGeom>
        </p:spPr>
        <p:txBody>
          <a:bodyPr wrap="square">
            <a:spAutoFit/>
          </a:bodyPr>
          <a:lstStyle/>
          <a:p>
            <a:pPr marL="228600">
              <a:lnSpc>
                <a:spcPct val="114000"/>
              </a:lnSpc>
              <a:spcBef>
                <a:spcPts val="600"/>
              </a:spcBef>
              <a:spcAft>
                <a:spcPts val="600"/>
              </a:spcAft>
              <a:buClr>
                <a:schemeClr val="tx1">
                  <a:lumMod val="75000"/>
                  <a:lumOff val="25000"/>
                </a:schemeClr>
              </a:buClr>
            </a:pPr>
            <a:r>
              <a:rPr lang="en-US" sz="2000" dirty="0">
                <a:solidFill>
                  <a:srgbClr val="17375E"/>
                </a:solidFill>
                <a:latin typeface="Arial Narrow" panose="020B0606020202030204" pitchFamily="34" charset="0"/>
                <a:cs typeface="Helvetica" panose="020B0604020202020204" pitchFamily="34" charset="0"/>
              </a:rPr>
              <a:t>Renewable resources company (NASDAQ: CDZI) with diverse land and water assets, including – </a:t>
            </a:r>
          </a:p>
          <a:p>
            <a:pPr marL="750888" indent="-285750">
              <a:lnSpc>
                <a:spcPct val="114000"/>
              </a:lnSpc>
              <a:spcBef>
                <a:spcPts val="600"/>
              </a:spcBef>
              <a:spcAft>
                <a:spcPts val="600"/>
              </a:spcAft>
              <a:buClr>
                <a:schemeClr val="tx1">
                  <a:lumMod val="75000"/>
                  <a:lumOff val="25000"/>
                </a:schemeClr>
              </a:buClr>
              <a:buFont typeface="Arial" panose="020B0604020202020204" pitchFamily="34" charset="0"/>
              <a:buChar char="•"/>
            </a:pPr>
            <a:r>
              <a:rPr lang="en-US" sz="2000" dirty="0">
                <a:solidFill>
                  <a:srgbClr val="17375E"/>
                </a:solidFill>
                <a:latin typeface="Arial Narrow" panose="020B0606020202030204" pitchFamily="34" charset="0"/>
                <a:cs typeface="Helvetica" panose="020B0604020202020204" pitchFamily="34" charset="0"/>
              </a:rPr>
              <a:t>45,000 acres of land with abundant </a:t>
            </a:r>
            <a:br>
              <a:rPr lang="en-US" sz="2000" dirty="0">
                <a:solidFill>
                  <a:srgbClr val="17375E"/>
                </a:solidFill>
                <a:latin typeface="Arial Narrow" panose="020B0606020202030204" pitchFamily="34" charset="0"/>
                <a:cs typeface="Helvetica" panose="020B0604020202020204" pitchFamily="34" charset="0"/>
              </a:rPr>
            </a:br>
            <a:r>
              <a:rPr lang="en-US" sz="2000" dirty="0">
                <a:solidFill>
                  <a:srgbClr val="17375E"/>
                </a:solidFill>
                <a:latin typeface="Arial Narrow" panose="020B0606020202030204" pitchFamily="34" charset="0"/>
                <a:cs typeface="Helvetica" panose="020B0604020202020204" pitchFamily="34" charset="0"/>
              </a:rPr>
              <a:t>groundwater resources.</a:t>
            </a:r>
          </a:p>
          <a:p>
            <a:pPr marL="750888" indent="-285750">
              <a:lnSpc>
                <a:spcPct val="114000"/>
              </a:lnSpc>
              <a:spcBef>
                <a:spcPts val="600"/>
              </a:spcBef>
              <a:spcAft>
                <a:spcPts val="600"/>
              </a:spcAft>
              <a:buClr>
                <a:schemeClr val="tx1">
                  <a:lumMod val="75000"/>
                  <a:lumOff val="25000"/>
                </a:schemeClr>
              </a:buClr>
              <a:buFont typeface="Arial" panose="020B0604020202020204" pitchFamily="34" charset="0"/>
              <a:buChar char="•"/>
            </a:pPr>
            <a:r>
              <a:rPr lang="en-US" sz="2000" dirty="0">
                <a:solidFill>
                  <a:srgbClr val="17375E"/>
                </a:solidFill>
                <a:latin typeface="Arial Narrow" panose="020B0606020202030204" pitchFamily="34" charset="0"/>
                <a:cs typeface="Helvetica" panose="020B0604020202020204" pitchFamily="34" charset="0"/>
              </a:rPr>
              <a:t>Agriculture is a permitted use on all </a:t>
            </a:r>
            <a:br>
              <a:rPr lang="en-US" sz="2000" dirty="0">
                <a:solidFill>
                  <a:srgbClr val="17375E"/>
                </a:solidFill>
                <a:latin typeface="Arial Narrow" panose="020B0606020202030204" pitchFamily="34" charset="0"/>
                <a:cs typeface="Helvetica" panose="020B0604020202020204" pitchFamily="34" charset="0"/>
              </a:rPr>
            </a:br>
            <a:r>
              <a:rPr lang="en-US" sz="2000" dirty="0">
                <a:solidFill>
                  <a:srgbClr val="17375E"/>
                </a:solidFill>
                <a:latin typeface="Arial Narrow" panose="020B0606020202030204" pitchFamily="34" charset="0"/>
                <a:cs typeface="Helvetica" panose="020B0604020202020204" pitchFamily="34" charset="0"/>
              </a:rPr>
              <a:t>properties. </a:t>
            </a:r>
          </a:p>
          <a:p>
            <a:pPr marL="750888" indent="-285750">
              <a:lnSpc>
                <a:spcPct val="114000"/>
              </a:lnSpc>
              <a:spcBef>
                <a:spcPts val="600"/>
              </a:spcBef>
              <a:spcAft>
                <a:spcPts val="600"/>
              </a:spcAft>
              <a:buClr>
                <a:schemeClr val="tx1">
                  <a:lumMod val="75000"/>
                  <a:lumOff val="25000"/>
                </a:schemeClr>
              </a:buClr>
              <a:buFont typeface="Arial" panose="020B0604020202020204" pitchFamily="34" charset="0"/>
              <a:buChar char="•"/>
            </a:pPr>
            <a:r>
              <a:rPr lang="en-US" sz="2000" dirty="0">
                <a:solidFill>
                  <a:srgbClr val="17375E"/>
                </a:solidFill>
                <a:latin typeface="Arial Narrow" panose="020B0606020202030204" pitchFamily="34" charset="0"/>
                <a:cs typeface="Helvetica" panose="020B0604020202020204" pitchFamily="34" charset="0"/>
              </a:rPr>
              <a:t>Conditional use permit for farm housing </a:t>
            </a:r>
            <a:br>
              <a:rPr lang="en-US" sz="2000" dirty="0">
                <a:solidFill>
                  <a:srgbClr val="17375E"/>
                </a:solidFill>
                <a:latin typeface="Arial Narrow" panose="020B0606020202030204" pitchFamily="34" charset="0"/>
                <a:cs typeface="Helvetica" panose="020B0604020202020204" pitchFamily="34" charset="0"/>
              </a:rPr>
            </a:br>
            <a:r>
              <a:rPr lang="en-US" sz="2000" dirty="0">
                <a:solidFill>
                  <a:srgbClr val="17375E"/>
                </a:solidFill>
                <a:latin typeface="Arial Narrow" panose="020B0606020202030204" pitchFamily="34" charset="0"/>
                <a:cs typeface="Helvetica" panose="020B0604020202020204" pitchFamily="34" charset="0"/>
              </a:rPr>
              <a:t>and water use on 9,600 acres. </a:t>
            </a:r>
            <a:br>
              <a:rPr lang="en-US" sz="2000" dirty="0">
                <a:solidFill>
                  <a:srgbClr val="17375E"/>
                </a:solidFill>
                <a:latin typeface="Arial Narrow" panose="020B0606020202030204" pitchFamily="34" charset="0"/>
                <a:cs typeface="Helvetica" panose="020B0604020202020204" pitchFamily="34" charset="0"/>
              </a:rPr>
            </a:br>
            <a:r>
              <a:rPr lang="en-US" sz="2000" dirty="0">
                <a:solidFill>
                  <a:srgbClr val="17375E"/>
                </a:solidFill>
                <a:latin typeface="Arial Narrow" panose="020B0606020202030204" pitchFamily="34" charset="0"/>
                <a:cs typeface="Helvetica" panose="020B0604020202020204" pitchFamily="34" charset="0"/>
              </a:rPr>
              <a:t>2,100 acres under lease to WAM. </a:t>
            </a:r>
          </a:p>
          <a:p>
            <a:pPr marL="750888" indent="-285750">
              <a:lnSpc>
                <a:spcPct val="114000"/>
              </a:lnSpc>
              <a:spcBef>
                <a:spcPts val="600"/>
              </a:spcBef>
              <a:spcAft>
                <a:spcPts val="600"/>
              </a:spcAft>
              <a:buClr>
                <a:schemeClr val="tx1">
                  <a:lumMod val="75000"/>
                  <a:lumOff val="25000"/>
                </a:schemeClr>
              </a:buClr>
              <a:buFont typeface="Arial" panose="020B0604020202020204" pitchFamily="34" charset="0"/>
              <a:buChar char="•"/>
            </a:pPr>
            <a:r>
              <a:rPr lang="en-US" sz="2000" dirty="0">
                <a:solidFill>
                  <a:srgbClr val="17375E"/>
                </a:solidFill>
                <a:latin typeface="Arial Narrow" panose="020B0606020202030204" pitchFamily="34" charset="0"/>
                <a:cs typeface="Helvetica" panose="020B0604020202020204" pitchFamily="34" charset="0"/>
              </a:rPr>
              <a:t>State entitlements to construct new </a:t>
            </a:r>
            <a:br>
              <a:rPr lang="en-US" sz="2000" dirty="0">
                <a:solidFill>
                  <a:srgbClr val="17375E"/>
                </a:solidFill>
                <a:latin typeface="Arial Narrow" panose="020B0606020202030204" pitchFamily="34" charset="0"/>
                <a:cs typeface="Helvetica" panose="020B0604020202020204" pitchFamily="34" charset="0"/>
              </a:rPr>
            </a:br>
            <a:r>
              <a:rPr lang="en-US" sz="2000" dirty="0">
                <a:solidFill>
                  <a:srgbClr val="17375E"/>
                </a:solidFill>
                <a:latin typeface="Arial Narrow" panose="020B0606020202030204" pitchFamily="34" charset="0"/>
                <a:cs typeface="Helvetica" panose="020B0604020202020204" pitchFamily="34" charset="0"/>
              </a:rPr>
              <a:t>water supply project in Southern </a:t>
            </a:r>
            <a:br>
              <a:rPr lang="en-US" sz="2000" dirty="0">
                <a:solidFill>
                  <a:srgbClr val="17375E"/>
                </a:solidFill>
                <a:latin typeface="Arial Narrow" panose="020B0606020202030204" pitchFamily="34" charset="0"/>
                <a:cs typeface="Helvetica" panose="020B0604020202020204" pitchFamily="34" charset="0"/>
              </a:rPr>
            </a:br>
            <a:r>
              <a:rPr lang="en-US" sz="2000" dirty="0">
                <a:solidFill>
                  <a:srgbClr val="17375E"/>
                </a:solidFill>
                <a:latin typeface="Arial Narrow" panose="020B0606020202030204" pitchFamily="34" charset="0"/>
                <a:cs typeface="Helvetica" panose="020B0604020202020204" pitchFamily="34" charset="0"/>
              </a:rPr>
              <a:t>California.</a:t>
            </a:r>
          </a:p>
        </p:txBody>
      </p:sp>
    </p:spTree>
    <p:extLst>
      <p:ext uri="{BB962C8B-B14F-4D97-AF65-F5344CB8AC3E}">
        <p14:creationId xmlns:p14="http://schemas.microsoft.com/office/powerpoint/2010/main" val="30001492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818979"/>
            <a:ext cx="8001000" cy="534777"/>
          </a:xfrm>
        </p:spPr>
        <p:txBody>
          <a:bodyPr>
            <a:noAutofit/>
          </a:bodyPr>
          <a:lstStyle/>
          <a:p>
            <a:pPr algn="l"/>
            <a:r>
              <a:rPr lang="en-US" sz="2800" dirty="0">
                <a:solidFill>
                  <a:schemeClr val="bg1"/>
                </a:solidFill>
                <a:latin typeface="Berlin Sans FB" panose="020E0602020502020306" pitchFamily="34" charset="0"/>
                <a:cs typeface="Helvetica" panose="020B0604020202020204" pitchFamily="34" charset="0"/>
              </a:rPr>
              <a:t>MARKET OVERVIEW - California</a:t>
            </a:r>
          </a:p>
        </p:txBody>
      </p:sp>
      <p:sp>
        <p:nvSpPr>
          <p:cNvPr id="4" name="Content Placeholder 2"/>
          <p:cNvSpPr txBox="1">
            <a:spLocks noGrp="1"/>
          </p:cNvSpPr>
          <p:nvPr>
            <p:ph type="subTitle" idx="4294967295"/>
          </p:nvPr>
        </p:nvSpPr>
        <p:spPr>
          <a:xfrm>
            <a:off x="352927" y="1715539"/>
            <a:ext cx="4339723" cy="4925893"/>
          </a:xfrm>
          <a:prstGeom prst="rect">
            <a:avLst/>
          </a:prstGeom>
        </p:spPr>
        <p:txBody>
          <a:bodyPr>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lvl="1" indent="-342900">
              <a:lnSpc>
                <a:spcPct val="110000"/>
              </a:lnSpc>
              <a:spcBef>
                <a:spcPts val="600"/>
              </a:spcBef>
              <a:spcAft>
                <a:spcPts val="600"/>
              </a:spcAft>
              <a:buFont typeface="Arial" panose="020B0604020202020204" pitchFamily="34" charset="0"/>
              <a:buChar char="•"/>
              <a:defRPr/>
            </a:pPr>
            <a:r>
              <a:rPr lang="en-US" sz="2000" dirty="0">
                <a:solidFill>
                  <a:srgbClr val="17375E"/>
                </a:solidFill>
                <a:latin typeface="Arial Narrow" panose="020B0606020202030204" pitchFamily="34" charset="0"/>
                <a:cs typeface="Helvetica" panose="020B0604020202020204" pitchFamily="34" charset="0"/>
              </a:rPr>
              <a:t>California suffers from a systemic imbalance of supply vs. demand (Shortage).</a:t>
            </a:r>
          </a:p>
          <a:p>
            <a:pPr marL="342900" lvl="1" indent="-342900" fontAlgn="auto">
              <a:lnSpc>
                <a:spcPct val="110000"/>
              </a:lnSpc>
              <a:spcBef>
                <a:spcPts val="600"/>
              </a:spcBef>
              <a:spcAft>
                <a:spcPts val="600"/>
              </a:spcAft>
              <a:buFont typeface="Arial" panose="020B0604020202020204" pitchFamily="34" charset="0"/>
              <a:buChar char="•"/>
              <a:defRPr/>
            </a:pPr>
            <a:r>
              <a:rPr lang="en-US" sz="2000" dirty="0">
                <a:solidFill>
                  <a:srgbClr val="17375E"/>
                </a:solidFill>
                <a:latin typeface="Arial Narrow" panose="020B0606020202030204" pitchFamily="34" charset="0"/>
                <a:cs typeface="Helvetica" panose="020B0604020202020204" pitchFamily="34" charset="0"/>
              </a:rPr>
              <a:t>Climate extremes (drought to flood) place added pressure on state water infrastructure. </a:t>
            </a:r>
          </a:p>
          <a:p>
            <a:pPr marL="342900" lvl="1" indent="-342900">
              <a:lnSpc>
                <a:spcPct val="110000"/>
              </a:lnSpc>
              <a:spcBef>
                <a:spcPts val="600"/>
              </a:spcBef>
              <a:spcAft>
                <a:spcPts val="600"/>
              </a:spcAft>
              <a:buFont typeface="Arial" panose="020B0604020202020204" pitchFamily="34" charset="0"/>
              <a:buChar char="•"/>
              <a:defRPr/>
            </a:pPr>
            <a:r>
              <a:rPr lang="en-US" sz="2000" dirty="0">
                <a:solidFill>
                  <a:srgbClr val="17375E"/>
                </a:solidFill>
                <a:latin typeface="Arial Narrow" panose="020B0606020202030204" pitchFamily="34" charset="0"/>
                <a:cs typeface="Helvetica" panose="020B0604020202020204" pitchFamily="34" charset="0"/>
              </a:rPr>
              <a:t>Local supply strategies are required to meet projected long-term demands.</a:t>
            </a:r>
          </a:p>
          <a:p>
            <a:pPr marL="342900" lvl="1" indent="-342900">
              <a:lnSpc>
                <a:spcPct val="110000"/>
              </a:lnSpc>
              <a:spcBef>
                <a:spcPts val="600"/>
              </a:spcBef>
              <a:spcAft>
                <a:spcPts val="600"/>
              </a:spcAft>
              <a:buFont typeface="Arial" panose="020B0604020202020204" pitchFamily="34" charset="0"/>
              <a:buChar char="•"/>
              <a:defRPr/>
            </a:pPr>
            <a:r>
              <a:rPr lang="en-US" sz="2000" dirty="0">
                <a:solidFill>
                  <a:srgbClr val="17375E"/>
                </a:solidFill>
                <a:latin typeface="Arial Narrow" panose="020B0606020202030204" pitchFamily="34" charset="0"/>
                <a:cs typeface="Helvetica" panose="020B0604020202020204" pitchFamily="34" charset="0"/>
              </a:rPr>
              <a:t>Innovation will be required to overcome the infrastructure deficit and regulatory challenge; i.e. new supplies and groundwater storage with minimal environmental impact. </a:t>
            </a:r>
          </a:p>
          <a:p>
            <a:pPr marL="344488" lvl="1" indent="-344488">
              <a:lnSpc>
                <a:spcPct val="110000"/>
              </a:lnSpc>
              <a:spcBef>
                <a:spcPts val="600"/>
              </a:spcBef>
              <a:spcAft>
                <a:spcPts val="600"/>
              </a:spcAft>
              <a:buFont typeface="Courier New" pitchFamily="49" charset="0"/>
              <a:buChar char="o"/>
              <a:defRPr/>
            </a:pPr>
            <a:endParaRPr lang="en-US" sz="2000" dirty="0">
              <a:cs typeface="Helvetica" panose="020B0604020202020204" pitchFamily="34" charset="0"/>
            </a:endParaRPr>
          </a:p>
          <a:p>
            <a:pPr marL="344488" lvl="1" indent="-344488">
              <a:lnSpc>
                <a:spcPct val="110000"/>
              </a:lnSpc>
              <a:spcBef>
                <a:spcPts val="600"/>
              </a:spcBef>
              <a:spcAft>
                <a:spcPts val="600"/>
              </a:spcAft>
              <a:buFont typeface="Courier New" pitchFamily="49" charset="0"/>
              <a:buChar char="o"/>
              <a:defRPr/>
            </a:pPr>
            <a:endParaRPr lang="en-US" sz="2000" dirty="0">
              <a:solidFill>
                <a:schemeClr val="tx2">
                  <a:lumMod val="75000"/>
                </a:schemeClr>
              </a:solidFill>
              <a:latin typeface="Helvetica" panose="020B0604020202020204" pitchFamily="34" charset="0"/>
              <a:cs typeface="Helvetica" panose="020B0604020202020204" pitchFamily="34" charset="0"/>
            </a:endParaRPr>
          </a:p>
          <a:p>
            <a:pPr marL="344488" lvl="1" indent="-344488" fontAlgn="auto">
              <a:lnSpc>
                <a:spcPct val="110000"/>
              </a:lnSpc>
              <a:spcBef>
                <a:spcPts val="600"/>
              </a:spcBef>
              <a:spcAft>
                <a:spcPts val="600"/>
              </a:spcAft>
              <a:buFont typeface="Courier New" pitchFamily="49" charset="0"/>
              <a:buChar char="o"/>
              <a:defRPr/>
            </a:pPr>
            <a:endParaRPr lang="en-US" sz="2000" dirty="0">
              <a:solidFill>
                <a:schemeClr val="tx2">
                  <a:lumMod val="75000"/>
                </a:schemeClr>
              </a:solidFill>
              <a:latin typeface="Helvetica" panose="020B0604020202020204" pitchFamily="34" charset="0"/>
              <a:cs typeface="Helvetica" panose="020B0604020202020204" pitchFamily="34" charset="0"/>
            </a:endParaRPr>
          </a:p>
        </p:txBody>
      </p:sp>
      <p:pic>
        <p:nvPicPr>
          <p:cNvPr id="1028" name="Picture 4" descr="Image result for sources of california wate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206999" y="1620289"/>
            <a:ext cx="3937001" cy="313217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282155" y="5018993"/>
            <a:ext cx="2089603" cy="1462722"/>
          </a:xfrm>
          <a:prstGeom prst="rect">
            <a:avLst/>
          </a:prstGeom>
        </p:spPr>
      </p:pic>
    </p:spTree>
    <p:extLst>
      <p:ext uri="{BB962C8B-B14F-4D97-AF65-F5344CB8AC3E}">
        <p14:creationId xmlns:p14="http://schemas.microsoft.com/office/powerpoint/2010/main" val="24197644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120651" y="1580042"/>
            <a:ext cx="5167956" cy="5219700"/>
          </a:xfrm>
          <a:prstGeom prst="rect">
            <a:avLst/>
          </a:prstGeom>
        </p:spPr>
      </p:pic>
      <p:sp>
        <p:nvSpPr>
          <p:cNvPr id="2" name="Title 1"/>
          <p:cNvSpPr>
            <a:spLocks noGrp="1"/>
          </p:cNvSpPr>
          <p:nvPr>
            <p:ph type="ctrTitle"/>
          </p:nvPr>
        </p:nvSpPr>
        <p:spPr>
          <a:xfrm>
            <a:off x="469900" y="818979"/>
            <a:ext cx="7988300" cy="534777"/>
          </a:xfrm>
        </p:spPr>
        <p:txBody>
          <a:bodyPr>
            <a:noAutofit/>
          </a:bodyPr>
          <a:lstStyle/>
          <a:p>
            <a:pPr algn="l"/>
            <a:r>
              <a:rPr lang="en-US" sz="2800" dirty="0">
                <a:solidFill>
                  <a:schemeClr val="bg1"/>
                </a:solidFill>
                <a:latin typeface="Berlin Sans FB" panose="020E0602020502020306" pitchFamily="34" charset="0"/>
                <a:cs typeface="Helvetica" panose="020B0604020202020204" pitchFamily="34" charset="0"/>
              </a:rPr>
              <a:t>Cadiz Area Water Resources</a:t>
            </a:r>
          </a:p>
        </p:txBody>
      </p:sp>
      <p:sp>
        <p:nvSpPr>
          <p:cNvPr id="3" name="Rectangle 2"/>
          <p:cNvSpPr/>
          <p:nvPr/>
        </p:nvSpPr>
        <p:spPr>
          <a:xfrm>
            <a:off x="5454650" y="1580042"/>
            <a:ext cx="3486150" cy="4364272"/>
          </a:xfrm>
          <a:prstGeom prst="rect">
            <a:avLst/>
          </a:prstGeom>
        </p:spPr>
        <p:txBody>
          <a:bodyPr wrap="square">
            <a:spAutoFit/>
          </a:bodyPr>
          <a:lstStyle/>
          <a:p>
            <a:pPr marL="285750" indent="-285750">
              <a:lnSpc>
                <a:spcPct val="110000"/>
              </a:lnSpc>
              <a:spcBef>
                <a:spcPts val="600"/>
              </a:spcBef>
              <a:spcAft>
                <a:spcPts val="600"/>
              </a:spcAft>
              <a:buFont typeface="Arial" panose="020B0604020202020204" pitchFamily="34" charset="0"/>
              <a:buChar char="•"/>
            </a:pPr>
            <a:r>
              <a:rPr lang="en-US" dirty="0">
                <a:solidFill>
                  <a:schemeClr val="tx2">
                    <a:lumMod val="75000"/>
                  </a:schemeClr>
                </a:solidFill>
                <a:latin typeface="Arial Narrow" panose="020B0606020202030204" pitchFamily="34" charset="0"/>
                <a:cs typeface="Helvetica" panose="020B0604020202020204" pitchFamily="34" charset="0"/>
              </a:rPr>
              <a:t>1,300 square-mile watershed in Mojave Desert.</a:t>
            </a:r>
          </a:p>
          <a:p>
            <a:pPr marL="285750" indent="-285750">
              <a:lnSpc>
                <a:spcPct val="110000"/>
              </a:lnSpc>
              <a:spcBef>
                <a:spcPts val="600"/>
              </a:spcBef>
              <a:spcAft>
                <a:spcPts val="600"/>
              </a:spcAft>
              <a:buFont typeface="Arial" panose="020B0604020202020204" pitchFamily="34" charset="0"/>
              <a:buChar char="•"/>
            </a:pPr>
            <a:r>
              <a:rPr lang="en-US" dirty="0">
                <a:solidFill>
                  <a:schemeClr val="tx2">
                    <a:lumMod val="75000"/>
                  </a:schemeClr>
                </a:solidFill>
                <a:latin typeface="Arial Narrow" panose="020B0606020202030204" pitchFamily="34" charset="0"/>
                <a:cs typeface="Helvetica" panose="020B0604020202020204" pitchFamily="34" charset="0"/>
              </a:rPr>
              <a:t>Aquifer system holds approx. 20 million acre-feet (AF), comparable to Lake Mead.</a:t>
            </a:r>
          </a:p>
          <a:p>
            <a:pPr marL="285750" indent="-285750">
              <a:lnSpc>
                <a:spcPct val="110000"/>
              </a:lnSpc>
              <a:spcBef>
                <a:spcPts val="600"/>
              </a:spcBef>
              <a:spcAft>
                <a:spcPts val="600"/>
              </a:spcAft>
              <a:buFont typeface="Arial" panose="020B0604020202020204" pitchFamily="34" charset="0"/>
              <a:buChar char="•"/>
            </a:pPr>
            <a:r>
              <a:rPr lang="en-US" dirty="0">
                <a:solidFill>
                  <a:schemeClr val="tx2">
                    <a:lumMod val="75000"/>
                  </a:schemeClr>
                </a:solidFill>
                <a:latin typeface="Arial Narrow" panose="020B0606020202030204" pitchFamily="34" charset="0"/>
                <a:cs typeface="Helvetica" panose="020B0604020202020204" pitchFamily="34" charset="0"/>
              </a:rPr>
              <a:t>Natural recharge and discharge of approximately 32,500 AF/year.</a:t>
            </a:r>
          </a:p>
          <a:p>
            <a:pPr marL="285750" indent="-285750">
              <a:lnSpc>
                <a:spcPct val="110000"/>
              </a:lnSpc>
              <a:spcBef>
                <a:spcPts val="600"/>
              </a:spcBef>
              <a:spcAft>
                <a:spcPts val="600"/>
              </a:spcAft>
              <a:buFont typeface="Arial" panose="020B0604020202020204" pitchFamily="34" charset="0"/>
              <a:buChar char="•"/>
            </a:pPr>
            <a:r>
              <a:rPr lang="en-US" dirty="0">
                <a:solidFill>
                  <a:schemeClr val="tx2">
                    <a:lumMod val="75000"/>
                  </a:schemeClr>
                </a:solidFill>
                <a:latin typeface="Arial Narrow" panose="020B0606020202030204" pitchFamily="34" charset="0"/>
                <a:cs typeface="Helvetica" panose="020B0604020202020204" pitchFamily="34" charset="0"/>
              </a:rPr>
              <a:t>Cadiz Inc. only significant overlying land user.</a:t>
            </a:r>
          </a:p>
          <a:p>
            <a:pPr marL="285750" indent="-285750">
              <a:lnSpc>
                <a:spcPct val="110000"/>
              </a:lnSpc>
              <a:spcBef>
                <a:spcPts val="600"/>
              </a:spcBef>
              <a:spcAft>
                <a:spcPts val="600"/>
              </a:spcAft>
              <a:buFont typeface="Arial" panose="020B0604020202020204" pitchFamily="34" charset="0"/>
              <a:buChar char="•"/>
            </a:pPr>
            <a:r>
              <a:rPr lang="en-US" dirty="0">
                <a:solidFill>
                  <a:schemeClr val="tx2">
                    <a:lumMod val="75000"/>
                  </a:schemeClr>
                </a:solidFill>
                <a:latin typeface="Arial Narrow" panose="020B0606020202030204" pitchFamily="34" charset="0"/>
                <a:cs typeface="Helvetica" panose="020B0604020202020204" pitchFamily="34" charset="0"/>
              </a:rPr>
              <a:t>Prolific groundwater resource provides irrigation for active agricultural operation.</a:t>
            </a:r>
          </a:p>
        </p:txBody>
      </p:sp>
    </p:spTree>
    <p:extLst>
      <p:ext uri="{BB962C8B-B14F-4D97-AF65-F5344CB8AC3E}">
        <p14:creationId xmlns:p14="http://schemas.microsoft.com/office/powerpoint/2010/main" val="33664800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6" name="Picture 1"/>
          <p:cNvPicPr>
            <a:picLocks noChangeAspect="1"/>
          </p:cNvPicPr>
          <p:nvPr/>
        </p:nvPicPr>
        <p:blipFill rotWithShape="1">
          <a:blip r:embed="rId3" cstate="print"/>
          <a:srcRect l="10666"/>
          <a:stretch/>
        </p:blipFill>
        <p:spPr bwMode="auto">
          <a:xfrm>
            <a:off x="611019" y="1627381"/>
            <a:ext cx="3470126" cy="3200400"/>
          </a:xfrm>
          <a:prstGeom prst="rect">
            <a:avLst/>
          </a:prstGeom>
          <a:noFill/>
          <a:ln w="12700">
            <a:solidFill>
              <a:schemeClr val="tx1">
                <a:lumMod val="50000"/>
                <a:lumOff val="50000"/>
              </a:schemeClr>
            </a:solidFill>
            <a:miter lim="800000"/>
            <a:headEnd/>
            <a:tailEnd/>
          </a:ln>
        </p:spPr>
      </p:pic>
      <p:sp>
        <p:nvSpPr>
          <p:cNvPr id="18437" name="TextBox 1"/>
          <p:cNvSpPr txBox="1">
            <a:spLocks noChangeArrowheads="1"/>
          </p:cNvSpPr>
          <p:nvPr/>
        </p:nvSpPr>
        <p:spPr bwMode="auto">
          <a:xfrm>
            <a:off x="1499564" y="4789383"/>
            <a:ext cx="1510863" cy="276999"/>
          </a:xfrm>
          <a:prstGeom prst="rect">
            <a:avLst/>
          </a:prstGeom>
          <a:noFill/>
          <a:ln w="9525">
            <a:noFill/>
            <a:miter lim="800000"/>
            <a:headEnd/>
            <a:tailEnd/>
          </a:ln>
        </p:spPr>
        <p:txBody>
          <a:bodyPr wrap="none">
            <a:prstTxWarp prst="textNoShape">
              <a:avLst/>
            </a:prstTxWarp>
            <a:spAutoFit/>
          </a:bodyPr>
          <a:lstStyle/>
          <a:p>
            <a:r>
              <a:rPr lang="en-US" sz="1200" dirty="0">
                <a:ea typeface="ＭＳ Ｐゴシック" charset="-128"/>
                <a:cs typeface="ＭＳ Ｐゴシック" charset="-128"/>
              </a:rPr>
              <a:t>Bristol Dry Lake Crust</a:t>
            </a:r>
          </a:p>
        </p:txBody>
      </p:sp>
      <p:sp>
        <p:nvSpPr>
          <p:cNvPr id="9" name="Rectangle 3"/>
          <p:cNvSpPr txBox="1">
            <a:spLocks noChangeArrowheads="1"/>
          </p:cNvSpPr>
          <p:nvPr/>
        </p:nvSpPr>
        <p:spPr>
          <a:xfrm>
            <a:off x="427038" y="1131888"/>
            <a:ext cx="8259762" cy="229711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28600" indent="-228600">
              <a:lnSpc>
                <a:spcPct val="110000"/>
              </a:lnSpc>
              <a:spcBef>
                <a:spcPts val="600"/>
              </a:spcBef>
              <a:spcAft>
                <a:spcPts val="600"/>
              </a:spcAft>
              <a:buNone/>
            </a:pPr>
            <a:endParaRPr lang="en-US" sz="2400" dirty="0">
              <a:cs typeface="Arial" charset="0"/>
            </a:endParaRPr>
          </a:p>
        </p:txBody>
      </p:sp>
      <p:sp>
        <p:nvSpPr>
          <p:cNvPr id="3" name="Title 2"/>
          <p:cNvSpPr>
            <a:spLocks noGrp="1"/>
          </p:cNvSpPr>
          <p:nvPr>
            <p:ph type="ctrTitle"/>
          </p:nvPr>
        </p:nvSpPr>
        <p:spPr>
          <a:xfrm>
            <a:off x="476250" y="818979"/>
            <a:ext cx="7981950" cy="534777"/>
          </a:xfrm>
        </p:spPr>
        <p:txBody>
          <a:bodyPr>
            <a:normAutofit/>
          </a:bodyPr>
          <a:lstStyle/>
          <a:p>
            <a:pPr algn="l"/>
            <a:r>
              <a:rPr lang="en-US" sz="2800" dirty="0">
                <a:solidFill>
                  <a:schemeClr val="bg1"/>
                </a:solidFill>
                <a:latin typeface="Berlin Sans FB" panose="020E0602020502020306" pitchFamily="34" charset="0"/>
              </a:rPr>
              <a:t>Water Resources (continued…)</a:t>
            </a:r>
          </a:p>
        </p:txBody>
      </p:sp>
      <p:sp>
        <p:nvSpPr>
          <p:cNvPr id="2" name="Slide Number Placeholder 1"/>
          <p:cNvSpPr>
            <a:spLocks noGrp="1"/>
          </p:cNvSpPr>
          <p:nvPr>
            <p:ph type="sldNum" sz="quarter" idx="4294967295"/>
          </p:nvPr>
        </p:nvSpPr>
        <p:spPr>
          <a:xfrm>
            <a:off x="7010400" y="6356350"/>
            <a:ext cx="2133600" cy="365125"/>
          </a:xfrm>
        </p:spPr>
        <p:txBody>
          <a:bodyPr/>
          <a:lstStyle/>
          <a:p>
            <a:fld id="{5747D0AB-6ADA-4BBC-8F5B-C7EA5E5A0CE1}" type="slidenum">
              <a:rPr lang="en-US" smtClean="0"/>
              <a:t>6</a:t>
            </a:fld>
            <a:endParaRPr lang="en-US"/>
          </a:p>
        </p:txBody>
      </p:sp>
      <p:pic>
        <p:nvPicPr>
          <p:cNvPr id="11" name="Picture 7" descr="salt mine evaporation.jpg"/>
          <p:cNvPicPr>
            <a:picLocks noChangeAspect="1"/>
          </p:cNvPicPr>
          <p:nvPr/>
        </p:nvPicPr>
        <p:blipFill>
          <a:blip r:embed="rId4" cstate="print"/>
          <a:srcRect/>
          <a:stretch>
            <a:fillRect/>
          </a:stretch>
        </p:blipFill>
        <p:spPr bwMode="auto">
          <a:xfrm>
            <a:off x="4570121" y="1624188"/>
            <a:ext cx="4105585" cy="3200400"/>
          </a:xfrm>
          <a:prstGeom prst="rect">
            <a:avLst/>
          </a:prstGeom>
          <a:noFill/>
          <a:ln w="12700">
            <a:solidFill>
              <a:schemeClr val="tx1">
                <a:lumMod val="50000"/>
                <a:lumOff val="50000"/>
              </a:schemeClr>
            </a:solidFill>
            <a:miter lim="800000"/>
            <a:headEnd/>
            <a:tailEnd/>
          </a:ln>
        </p:spPr>
      </p:pic>
      <p:sp>
        <p:nvSpPr>
          <p:cNvPr id="5" name="Rectangle 4"/>
          <p:cNvSpPr/>
          <p:nvPr/>
        </p:nvSpPr>
        <p:spPr>
          <a:xfrm>
            <a:off x="427038" y="5316231"/>
            <a:ext cx="8179634" cy="1465016"/>
          </a:xfrm>
          <a:prstGeom prst="rect">
            <a:avLst/>
          </a:prstGeom>
        </p:spPr>
        <p:txBody>
          <a:bodyPr wrap="square">
            <a:spAutoFit/>
          </a:bodyPr>
          <a:lstStyle/>
          <a:p>
            <a:pPr marL="342900" indent="-342900">
              <a:lnSpc>
                <a:spcPct val="110000"/>
              </a:lnSpc>
              <a:spcBef>
                <a:spcPts val="600"/>
              </a:spcBef>
              <a:spcAft>
                <a:spcPts val="600"/>
              </a:spcAft>
              <a:buSzPct val="70000"/>
              <a:buFont typeface="Arial" panose="020B0604020202020204" pitchFamily="34" charset="0"/>
              <a:buChar char="•"/>
            </a:pPr>
            <a:r>
              <a:rPr lang="en-US" dirty="0">
                <a:solidFill>
                  <a:srgbClr val="17375E"/>
                </a:solidFill>
                <a:latin typeface="Arial Narrow" panose="020B0606020202030204" pitchFamily="34" charset="0"/>
                <a:ea typeface="Avenir Book" charset="0"/>
                <a:cs typeface="Avenir Book" charset="0"/>
              </a:rPr>
              <a:t>Cadiz/</a:t>
            </a:r>
            <a:r>
              <a:rPr lang="en-US" dirty="0" err="1">
                <a:solidFill>
                  <a:srgbClr val="17375E"/>
                </a:solidFill>
                <a:latin typeface="Arial Narrow" panose="020B0606020202030204" pitchFamily="34" charset="0"/>
                <a:ea typeface="Avenir Book" charset="0"/>
                <a:cs typeface="Avenir Book" charset="0"/>
              </a:rPr>
              <a:t>Fenner</a:t>
            </a:r>
            <a:r>
              <a:rPr lang="en-US" dirty="0">
                <a:solidFill>
                  <a:srgbClr val="17375E"/>
                </a:solidFill>
                <a:latin typeface="Arial Narrow" panose="020B0606020202030204" pitchFamily="34" charset="0"/>
                <a:ea typeface="Avenir Book" charset="0"/>
                <a:cs typeface="Avenir Book" charset="0"/>
              </a:rPr>
              <a:t> Watershed terminates at dry lake playas where groundwater is presently  evaporating. </a:t>
            </a:r>
          </a:p>
          <a:p>
            <a:pPr marL="342900" indent="-342900">
              <a:lnSpc>
                <a:spcPct val="110000"/>
              </a:lnSpc>
              <a:spcBef>
                <a:spcPts val="600"/>
              </a:spcBef>
              <a:spcAft>
                <a:spcPts val="600"/>
              </a:spcAft>
              <a:buSzPct val="70000"/>
              <a:buFont typeface="Arial" panose="020B0604020202020204" pitchFamily="34" charset="0"/>
              <a:buChar char="•"/>
            </a:pPr>
            <a:r>
              <a:rPr lang="en-US" dirty="0">
                <a:solidFill>
                  <a:srgbClr val="17375E"/>
                </a:solidFill>
                <a:latin typeface="Arial Narrow" panose="020B0606020202030204" pitchFamily="34" charset="0"/>
                <a:ea typeface="Avenir Book" charset="0"/>
                <a:cs typeface="Avenir Book" charset="0"/>
              </a:rPr>
              <a:t>Groundwater beneath dry lake surface is highly saline (10 times the salinity of Pacific Ocean).</a:t>
            </a:r>
          </a:p>
        </p:txBody>
      </p:sp>
      <p:sp>
        <p:nvSpPr>
          <p:cNvPr id="7" name="Rectangle 6"/>
          <p:cNvSpPr/>
          <p:nvPr/>
        </p:nvSpPr>
        <p:spPr>
          <a:xfrm>
            <a:off x="5822607" y="4788465"/>
            <a:ext cx="1772665" cy="276999"/>
          </a:xfrm>
          <a:prstGeom prst="rect">
            <a:avLst/>
          </a:prstGeom>
        </p:spPr>
        <p:txBody>
          <a:bodyPr wrap="none">
            <a:spAutoFit/>
          </a:bodyPr>
          <a:lstStyle/>
          <a:p>
            <a:pPr algn="ctr"/>
            <a:r>
              <a:rPr lang="en-US" sz="1200" dirty="0">
                <a:ea typeface="ＭＳ Ｐゴシック" charset="-128"/>
                <a:cs typeface="ＭＳ Ｐゴシック" charset="-128"/>
              </a:rPr>
              <a:t>Beneath Dry Lake Surface</a:t>
            </a:r>
          </a:p>
        </p:txBody>
      </p:sp>
    </p:spTree>
    <p:extLst>
      <p:ext uri="{BB962C8B-B14F-4D97-AF65-F5344CB8AC3E}">
        <p14:creationId xmlns:p14="http://schemas.microsoft.com/office/powerpoint/2010/main" val="14215276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81262" y="818979"/>
            <a:ext cx="8662737" cy="534777"/>
          </a:xfrm>
        </p:spPr>
        <p:txBody>
          <a:bodyPr>
            <a:noAutofit/>
          </a:bodyPr>
          <a:lstStyle/>
          <a:p>
            <a:pPr algn="l"/>
            <a:r>
              <a:rPr lang="en-US" sz="2400" dirty="0">
                <a:solidFill>
                  <a:schemeClr val="bg1"/>
                </a:solidFill>
                <a:latin typeface="Berlin Sans FB" panose="020E0602020502020306" pitchFamily="34" charset="0"/>
                <a:cs typeface="Helvetica" panose="020B0604020202020204" pitchFamily="34" charset="0"/>
              </a:rPr>
              <a:t>Cadiz Valley Water Conservation, Recovery &amp; Storage Proje</a:t>
            </a:r>
            <a:r>
              <a:rPr lang="en-US" sz="2400" dirty="0">
                <a:solidFill>
                  <a:schemeClr val="bg1"/>
                </a:solidFill>
                <a:latin typeface="Helvetica" panose="020B0604020202020204" pitchFamily="34" charset="0"/>
                <a:cs typeface="Helvetica" panose="020B0604020202020204" pitchFamily="34" charset="0"/>
              </a:rPr>
              <a:t>ct</a:t>
            </a:r>
          </a:p>
        </p:txBody>
      </p:sp>
      <p:sp>
        <p:nvSpPr>
          <p:cNvPr id="3" name="Subtitle 2"/>
          <p:cNvSpPr>
            <a:spLocks noGrp="1"/>
          </p:cNvSpPr>
          <p:nvPr>
            <p:ph type="subTitle" idx="4294967295"/>
          </p:nvPr>
        </p:nvSpPr>
        <p:spPr>
          <a:xfrm>
            <a:off x="481263" y="1842801"/>
            <a:ext cx="8261684" cy="5015199"/>
          </a:xfrm>
        </p:spPr>
        <p:txBody>
          <a:bodyPr>
            <a:normAutofit/>
          </a:bodyPr>
          <a:lstStyle/>
          <a:p>
            <a:pPr marL="0" indent="0">
              <a:spcBef>
                <a:spcPts val="0"/>
              </a:spcBef>
              <a:spcAft>
                <a:spcPts val="600"/>
              </a:spcAft>
              <a:buNone/>
            </a:pPr>
            <a:r>
              <a:rPr lang="en-US" sz="2000" b="1" i="1" u="sng" dirty="0">
                <a:solidFill>
                  <a:srgbClr val="17375E"/>
                </a:solidFill>
                <a:latin typeface="Arial Narrow" panose="020B0606020202030204" pitchFamily="34" charset="0"/>
                <a:cs typeface="Helvetica" panose="020B0604020202020204" pitchFamily="34" charset="0"/>
              </a:rPr>
              <a:t>Phase 1</a:t>
            </a:r>
            <a:r>
              <a:rPr lang="en-US" sz="1800" i="1" dirty="0">
                <a:solidFill>
                  <a:srgbClr val="17375E"/>
                </a:solidFill>
                <a:latin typeface="Arial Narrow" panose="020B0606020202030204" pitchFamily="34" charset="0"/>
                <a:cs typeface="Helvetica" panose="020B0604020202020204" pitchFamily="34" charset="0"/>
              </a:rPr>
              <a:t> - Innovative &amp; </a:t>
            </a:r>
            <a:br>
              <a:rPr lang="en-US" sz="1800" i="1" dirty="0">
                <a:solidFill>
                  <a:srgbClr val="17375E"/>
                </a:solidFill>
                <a:latin typeface="Arial Narrow" panose="020B0606020202030204" pitchFamily="34" charset="0"/>
                <a:cs typeface="Helvetica" panose="020B0604020202020204" pitchFamily="34" charset="0"/>
              </a:rPr>
            </a:br>
            <a:r>
              <a:rPr lang="en-US" sz="1800" i="1" dirty="0">
                <a:solidFill>
                  <a:srgbClr val="17375E"/>
                </a:solidFill>
                <a:latin typeface="Arial Narrow" panose="020B0606020202030204" pitchFamily="34" charset="0"/>
                <a:cs typeface="Helvetica" panose="020B0604020202020204" pitchFamily="34" charset="0"/>
              </a:rPr>
              <a:t>Sustainable Water Source for Southern California</a:t>
            </a:r>
          </a:p>
          <a:p>
            <a:pPr marL="4972050" indent="-285750">
              <a:spcBef>
                <a:spcPts val="600"/>
              </a:spcBef>
              <a:spcAft>
                <a:spcPts val="600"/>
              </a:spcAft>
              <a:buSzPct val="100000"/>
              <a:buFont typeface="Arial Narrow" panose="020B0606020202030204" pitchFamily="34" charset="0"/>
              <a:buChar char="•"/>
            </a:pPr>
            <a:r>
              <a:rPr lang="en-US" sz="1800" dirty="0">
                <a:solidFill>
                  <a:srgbClr val="17375E"/>
                </a:solidFill>
                <a:latin typeface="Arial Narrow" panose="020B0606020202030204" pitchFamily="34" charset="0"/>
                <a:ea typeface="Avenir Book" charset="0"/>
                <a:cs typeface="Avenir Book" charset="0"/>
              </a:rPr>
              <a:t>Expand wellfield on Cadiz Inc. ag property. </a:t>
            </a:r>
          </a:p>
          <a:p>
            <a:pPr marL="4972050" indent="-285750">
              <a:spcBef>
                <a:spcPts val="600"/>
              </a:spcBef>
              <a:spcAft>
                <a:spcPts val="600"/>
              </a:spcAft>
              <a:buSzPct val="100000"/>
              <a:buFont typeface="Arial Narrow" panose="020B0606020202030204" pitchFamily="34" charset="0"/>
              <a:buChar char="•"/>
              <a:tabLst>
                <a:tab pos="228600" algn="l"/>
              </a:tabLst>
            </a:pPr>
            <a:r>
              <a:rPr lang="en-US" sz="1800" dirty="0">
                <a:solidFill>
                  <a:srgbClr val="17375E"/>
                </a:solidFill>
                <a:latin typeface="Arial Narrow" panose="020B0606020202030204" pitchFamily="34" charset="0"/>
                <a:ea typeface="Avenir Book" charset="0"/>
                <a:cs typeface="Avenir Book" charset="0"/>
              </a:rPr>
              <a:t>Capture and conserve average of 50,000 AF/year for 50 years.</a:t>
            </a:r>
          </a:p>
          <a:p>
            <a:pPr marL="4972050" indent="-285750">
              <a:spcBef>
                <a:spcPts val="600"/>
              </a:spcBef>
              <a:spcAft>
                <a:spcPts val="600"/>
              </a:spcAft>
              <a:buSzPct val="100000"/>
              <a:buFont typeface="Arial Narrow" panose="020B0606020202030204" pitchFamily="34" charset="0"/>
              <a:buChar char="•"/>
              <a:tabLst>
                <a:tab pos="228600" algn="l"/>
              </a:tabLst>
            </a:pPr>
            <a:r>
              <a:rPr lang="en-US" sz="1800" dirty="0">
                <a:solidFill>
                  <a:srgbClr val="17375E"/>
                </a:solidFill>
                <a:latin typeface="Arial Narrow" panose="020B0606020202030204" pitchFamily="34" charset="0"/>
                <a:ea typeface="Avenir Book" charset="0"/>
                <a:cs typeface="Avenir Book" charset="0"/>
              </a:rPr>
              <a:t>Create </a:t>
            </a:r>
            <a:r>
              <a:rPr lang="en-US" sz="1800" i="1" dirty="0">
                <a:solidFill>
                  <a:srgbClr val="17375E"/>
                </a:solidFill>
                <a:latin typeface="Arial Narrow" panose="020B0606020202030204" pitchFamily="34" charset="0"/>
                <a:ea typeface="Avenir Book" charset="0"/>
                <a:cs typeface="Avenir Book" charset="0"/>
              </a:rPr>
              <a:t>new supply for 400,000 </a:t>
            </a:r>
            <a:r>
              <a:rPr lang="en-US" sz="1800" dirty="0">
                <a:solidFill>
                  <a:srgbClr val="17375E"/>
                </a:solidFill>
                <a:latin typeface="Arial Narrow" panose="020B0606020202030204" pitchFamily="34" charset="0"/>
                <a:ea typeface="Avenir Book" charset="0"/>
                <a:cs typeface="Avenir Book" charset="0"/>
              </a:rPr>
              <a:t>people. </a:t>
            </a:r>
          </a:p>
          <a:p>
            <a:pPr marL="4972050" indent="-285750">
              <a:spcBef>
                <a:spcPts val="600"/>
              </a:spcBef>
              <a:spcAft>
                <a:spcPts val="600"/>
              </a:spcAft>
              <a:buSzPct val="100000"/>
              <a:buFont typeface="Arial Narrow" panose="020B0606020202030204" pitchFamily="34" charset="0"/>
              <a:buChar char="•"/>
              <a:tabLst>
                <a:tab pos="228600" algn="l"/>
              </a:tabLst>
            </a:pPr>
            <a:r>
              <a:rPr lang="en-US" sz="1800" dirty="0">
                <a:solidFill>
                  <a:srgbClr val="17375E"/>
                </a:solidFill>
                <a:latin typeface="Arial Narrow" panose="020B0606020202030204" pitchFamily="34" charset="0"/>
                <a:ea typeface="Avenir Book" charset="0"/>
                <a:cs typeface="Avenir Book" charset="0"/>
              </a:rPr>
              <a:t>Contracts with retail providers in 7-county So. Cal. area. </a:t>
            </a:r>
          </a:p>
          <a:p>
            <a:pPr marL="4972050" indent="-285750">
              <a:spcBef>
                <a:spcPts val="600"/>
              </a:spcBef>
              <a:spcAft>
                <a:spcPts val="600"/>
              </a:spcAft>
              <a:buSzPct val="100000"/>
              <a:buFont typeface="Arial Narrow" panose="020B0606020202030204" pitchFamily="34" charset="0"/>
              <a:buChar char="•"/>
              <a:tabLst>
                <a:tab pos="228600" algn="l"/>
              </a:tabLst>
            </a:pPr>
            <a:r>
              <a:rPr lang="en-US" sz="1800" dirty="0">
                <a:solidFill>
                  <a:srgbClr val="17375E"/>
                </a:solidFill>
                <a:latin typeface="Arial Narrow" panose="020B0606020202030204" pitchFamily="34" charset="0"/>
                <a:ea typeface="Avenir Book" charset="0"/>
                <a:cs typeface="Avenir Book" charset="0"/>
              </a:rPr>
              <a:t>Carry-over storage capacity in wet years.</a:t>
            </a:r>
          </a:p>
          <a:p>
            <a:pPr marL="4972050" indent="-285750">
              <a:spcBef>
                <a:spcPts val="600"/>
              </a:spcBef>
              <a:spcAft>
                <a:spcPts val="600"/>
              </a:spcAft>
              <a:buSzPct val="100000"/>
              <a:buFont typeface="Arial Narrow" panose="020B0606020202030204" pitchFamily="34" charset="0"/>
              <a:buChar char="•"/>
              <a:tabLst>
                <a:tab pos="228600" algn="l"/>
              </a:tabLst>
            </a:pPr>
            <a:r>
              <a:rPr lang="en-US" sz="1800" dirty="0">
                <a:solidFill>
                  <a:srgbClr val="17375E"/>
                </a:solidFill>
                <a:latin typeface="Arial Narrow" panose="020B0606020202030204" pitchFamily="34" charset="0"/>
                <a:ea typeface="Avenir Book" charset="0"/>
                <a:cs typeface="Avenir Book" charset="0"/>
              </a:rPr>
              <a:t>No environmental impacts.</a:t>
            </a:r>
          </a:p>
          <a:p>
            <a:endParaRPr lang="en-US" dirty="0">
              <a:solidFill>
                <a:schemeClr val="tx2">
                  <a:lumMod val="75000"/>
                </a:schemeClr>
              </a:solidFill>
            </a:endParaRPr>
          </a:p>
        </p:txBody>
      </p:sp>
      <p:pic>
        <p:nvPicPr>
          <p:cNvPr id="6" name="548493DF-041D-451E-A58D-11DD890540D5" descr="8294BF41-C686-4845-BB31-0DECD48C9769"/>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l="1350"/>
          <a:stretch/>
        </p:blipFill>
        <p:spPr bwMode="auto">
          <a:xfrm>
            <a:off x="232537" y="3009900"/>
            <a:ext cx="4676152" cy="3699680"/>
          </a:xfrm>
          <a:prstGeom prst="rect">
            <a:avLst/>
          </a:prstGeom>
          <a:noFill/>
          <a:ln w="9525">
            <a:solidFill>
              <a:schemeClr val="bg1">
                <a:lumMod val="50000"/>
              </a:schemeClr>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67533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81262" y="818979"/>
            <a:ext cx="8662737" cy="534777"/>
          </a:xfrm>
        </p:spPr>
        <p:txBody>
          <a:bodyPr>
            <a:noAutofit/>
          </a:bodyPr>
          <a:lstStyle/>
          <a:p>
            <a:pPr algn="l"/>
            <a:r>
              <a:rPr lang="en-US" sz="2400" dirty="0">
                <a:solidFill>
                  <a:schemeClr val="bg1"/>
                </a:solidFill>
                <a:latin typeface="Berlin Sans FB" panose="020E0602020502020306" pitchFamily="34" charset="0"/>
                <a:cs typeface="Helvetica" panose="020B0604020202020204" pitchFamily="34" charset="0"/>
              </a:rPr>
              <a:t>Cadiz Valley Water Conservation, Recovery &amp; Storage Proje</a:t>
            </a:r>
            <a:r>
              <a:rPr lang="en-US" sz="2400" dirty="0">
                <a:solidFill>
                  <a:schemeClr val="bg1"/>
                </a:solidFill>
                <a:latin typeface="Helvetica" panose="020B0604020202020204" pitchFamily="34" charset="0"/>
                <a:cs typeface="Helvetica" panose="020B0604020202020204" pitchFamily="34" charset="0"/>
              </a:rPr>
              <a:t>ct</a:t>
            </a:r>
          </a:p>
        </p:txBody>
      </p:sp>
      <p:sp>
        <p:nvSpPr>
          <p:cNvPr id="3" name="Subtitle 2"/>
          <p:cNvSpPr>
            <a:spLocks noGrp="1"/>
          </p:cNvSpPr>
          <p:nvPr>
            <p:ph type="subTitle" idx="4294967295"/>
          </p:nvPr>
        </p:nvSpPr>
        <p:spPr>
          <a:xfrm>
            <a:off x="481263" y="1842802"/>
            <a:ext cx="8261684" cy="4826940"/>
          </a:xfrm>
        </p:spPr>
        <p:txBody>
          <a:bodyPr>
            <a:normAutofit lnSpcReduction="10000"/>
          </a:bodyPr>
          <a:lstStyle/>
          <a:p>
            <a:pPr marL="0" indent="0">
              <a:spcBef>
                <a:spcPts val="0"/>
              </a:spcBef>
              <a:spcAft>
                <a:spcPts val="600"/>
              </a:spcAft>
              <a:buNone/>
            </a:pPr>
            <a:r>
              <a:rPr lang="en-US" sz="2000" b="1" i="1" u="sng" dirty="0">
                <a:solidFill>
                  <a:srgbClr val="17375E"/>
                </a:solidFill>
                <a:latin typeface="Arial Narrow" panose="020B0606020202030204" pitchFamily="34" charset="0"/>
                <a:cs typeface="Helvetica" panose="020B0604020202020204" pitchFamily="34" charset="0"/>
              </a:rPr>
              <a:t>Phase 2</a:t>
            </a:r>
            <a:r>
              <a:rPr lang="en-US" sz="2000" b="1" i="1" dirty="0">
                <a:solidFill>
                  <a:srgbClr val="17375E"/>
                </a:solidFill>
                <a:latin typeface="Arial Narrow" panose="020B0606020202030204" pitchFamily="34" charset="0"/>
                <a:cs typeface="Helvetica" panose="020B0604020202020204" pitchFamily="34" charset="0"/>
              </a:rPr>
              <a:t> </a:t>
            </a:r>
            <a:r>
              <a:rPr lang="en-US" sz="2000" i="1" dirty="0">
                <a:solidFill>
                  <a:srgbClr val="17375E"/>
                </a:solidFill>
                <a:latin typeface="Arial Narrow" panose="020B0606020202030204" pitchFamily="34" charset="0"/>
                <a:cs typeface="Helvetica" panose="020B0604020202020204" pitchFamily="34" charset="0"/>
              </a:rPr>
              <a:t>– Local Groundwater Storage </a:t>
            </a:r>
            <a:br>
              <a:rPr lang="en-US" sz="2000" i="1" dirty="0">
                <a:solidFill>
                  <a:srgbClr val="17375E"/>
                </a:solidFill>
                <a:latin typeface="Arial Narrow" panose="020B0606020202030204" pitchFamily="34" charset="0"/>
                <a:cs typeface="Helvetica" panose="020B0604020202020204" pitchFamily="34" charset="0"/>
              </a:rPr>
            </a:br>
            <a:r>
              <a:rPr lang="en-US" sz="2000" i="1" dirty="0">
                <a:solidFill>
                  <a:srgbClr val="17375E"/>
                </a:solidFill>
                <a:latin typeface="Arial Narrow" panose="020B0606020202030204" pitchFamily="34" charset="0"/>
                <a:cs typeface="Helvetica" panose="020B0604020202020204" pitchFamily="34" charset="0"/>
              </a:rPr>
              <a:t>for Southern California</a:t>
            </a:r>
          </a:p>
          <a:p>
            <a:pPr marL="4343400" indent="-285750">
              <a:spcBef>
                <a:spcPts val="600"/>
              </a:spcBef>
              <a:spcAft>
                <a:spcPts val="600"/>
              </a:spcAft>
              <a:buSzPct val="100000"/>
              <a:buFont typeface="Arial Narrow" panose="020B0606020202030204" pitchFamily="34" charset="0"/>
              <a:buChar char="•"/>
            </a:pPr>
            <a:r>
              <a:rPr lang="en-US" sz="2000" dirty="0">
                <a:solidFill>
                  <a:srgbClr val="17375E"/>
                </a:solidFill>
                <a:latin typeface="Arial Narrow" panose="020B0606020202030204" pitchFamily="34" charset="0"/>
                <a:ea typeface="Avenir Book" charset="0"/>
                <a:cs typeface="Avenir Book" charset="0"/>
              </a:rPr>
              <a:t>Via pipeline (1 SE and 2 NW), import water in wet years and store underground at Cadiz.</a:t>
            </a:r>
          </a:p>
          <a:p>
            <a:pPr marL="4343400" indent="-285750">
              <a:spcBef>
                <a:spcPts val="600"/>
              </a:spcBef>
              <a:spcAft>
                <a:spcPts val="600"/>
              </a:spcAft>
              <a:buSzPct val="100000"/>
              <a:buFont typeface="Arial Narrow" panose="020B0606020202030204" pitchFamily="34" charset="0"/>
              <a:buChar char="•"/>
            </a:pPr>
            <a:r>
              <a:rPr lang="en-US" sz="2000" dirty="0">
                <a:solidFill>
                  <a:srgbClr val="17375E"/>
                </a:solidFill>
                <a:latin typeface="Arial Narrow" panose="020B0606020202030204" pitchFamily="34" charset="0"/>
                <a:ea typeface="Avenir Book" charset="0"/>
                <a:cs typeface="Avenir Book" charset="0"/>
              </a:rPr>
              <a:t>Cadiz RR Pipeline and Cadiz Northern pipeline increase annual import capacity.</a:t>
            </a:r>
          </a:p>
          <a:p>
            <a:pPr marL="4343400" indent="-285750">
              <a:spcBef>
                <a:spcPts val="600"/>
              </a:spcBef>
              <a:spcAft>
                <a:spcPts val="600"/>
              </a:spcAft>
              <a:buSzPct val="100000"/>
              <a:buFont typeface="Arial Narrow" panose="020B0606020202030204" pitchFamily="34" charset="0"/>
              <a:buChar char="•"/>
            </a:pPr>
            <a:r>
              <a:rPr lang="en-US" sz="2000" dirty="0">
                <a:solidFill>
                  <a:srgbClr val="17375E"/>
                </a:solidFill>
                <a:latin typeface="Arial Narrow" panose="020B0606020202030204" pitchFamily="34" charset="0"/>
                <a:ea typeface="Avenir Book" charset="0"/>
                <a:cs typeface="Avenir Book" charset="0"/>
              </a:rPr>
              <a:t>Total storage capacity = 1 million acre-feet.</a:t>
            </a:r>
          </a:p>
          <a:p>
            <a:pPr marL="4343400" indent="-285750">
              <a:spcBef>
                <a:spcPts val="600"/>
              </a:spcBef>
              <a:spcAft>
                <a:spcPts val="600"/>
              </a:spcAft>
              <a:buSzPct val="100000"/>
              <a:buFont typeface="Arial Narrow" panose="020B0606020202030204" pitchFamily="34" charset="0"/>
              <a:buChar char="•"/>
            </a:pPr>
            <a:r>
              <a:rPr lang="en-US" sz="2000" dirty="0">
                <a:solidFill>
                  <a:srgbClr val="17375E"/>
                </a:solidFill>
                <a:latin typeface="Arial Narrow" panose="020B0606020202030204" pitchFamily="34" charset="0"/>
                <a:ea typeface="Avenir Book" charset="0"/>
                <a:cs typeface="Avenir Book" charset="0"/>
              </a:rPr>
              <a:t>Unique Southern California banking opportunity, “off CRA.”</a:t>
            </a:r>
          </a:p>
          <a:p>
            <a:pPr marL="4343400" indent="-285750">
              <a:spcBef>
                <a:spcPts val="600"/>
              </a:spcBef>
              <a:spcAft>
                <a:spcPts val="600"/>
              </a:spcAft>
              <a:buSzPct val="100000"/>
              <a:buFont typeface="Arial Narrow" panose="020B0606020202030204" pitchFamily="34" charset="0"/>
              <a:buChar char="•"/>
            </a:pPr>
            <a:r>
              <a:rPr lang="en-US" sz="2000" dirty="0">
                <a:solidFill>
                  <a:srgbClr val="17375E"/>
                </a:solidFill>
                <a:latin typeface="Arial Narrow" panose="020B0606020202030204" pitchFamily="34" charset="0"/>
                <a:ea typeface="Avenir Book" charset="0"/>
                <a:cs typeface="Avenir Book" charset="0"/>
              </a:rPr>
              <a:t>Larger than local surface reservoirs. </a:t>
            </a:r>
          </a:p>
          <a:p>
            <a:pPr marL="4057650" indent="0">
              <a:spcBef>
                <a:spcPts val="0"/>
              </a:spcBef>
              <a:spcAft>
                <a:spcPts val="600"/>
              </a:spcAft>
              <a:buSzPct val="100000"/>
              <a:buNone/>
            </a:pPr>
            <a:endParaRPr lang="en-US" sz="1800" dirty="0">
              <a:solidFill>
                <a:srgbClr val="17375E"/>
              </a:solidFill>
              <a:latin typeface="Arial Narrow" panose="020B0606020202030204" pitchFamily="34" charset="0"/>
              <a:ea typeface="Avenir Book" charset="0"/>
              <a:cs typeface="Avenir Book" charset="0"/>
            </a:endParaRPr>
          </a:p>
        </p:txBody>
      </p:sp>
      <p:pic>
        <p:nvPicPr>
          <p:cNvPr id="7" name="Picture 6"/>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86013" y="3276599"/>
            <a:ext cx="3705635" cy="2468880"/>
          </a:xfrm>
          <a:prstGeom prst="rect">
            <a:avLst/>
          </a:prstGeom>
          <a:ln w="6350">
            <a:solidFill>
              <a:schemeClr val="bg1">
                <a:lumMod val="50000"/>
              </a:schemeClr>
            </a:solidFill>
          </a:ln>
        </p:spPr>
      </p:pic>
    </p:spTree>
    <p:extLst>
      <p:ext uri="{BB962C8B-B14F-4D97-AF65-F5344CB8AC3E}">
        <p14:creationId xmlns:p14="http://schemas.microsoft.com/office/powerpoint/2010/main" val="26180601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pPr algn="l"/>
            <a:r>
              <a:rPr lang="en-US" sz="2800" dirty="0">
                <a:solidFill>
                  <a:schemeClr val="bg1"/>
                </a:solidFill>
                <a:latin typeface="Berlin Sans FB" panose="020E0602020502020306" pitchFamily="34" charset="0"/>
                <a:cs typeface="Helvetica" panose="020B0604020202020204" pitchFamily="34" charset="0"/>
              </a:rPr>
              <a:t>Phase 1 &amp; 2 in Southern California</a:t>
            </a:r>
          </a:p>
        </p:txBody>
      </p:sp>
      <p:sp>
        <p:nvSpPr>
          <p:cNvPr id="4" name="Subtitle 3"/>
          <p:cNvSpPr>
            <a:spLocks noGrp="1"/>
          </p:cNvSpPr>
          <p:nvPr>
            <p:ph type="subTitle" idx="4294967295"/>
          </p:nvPr>
        </p:nvSpPr>
        <p:spPr/>
        <p:txBody>
          <a:bodyPr/>
          <a:lstStyle/>
          <a:p>
            <a:endParaRPr lang="en-US"/>
          </a:p>
        </p:txBody>
      </p:sp>
      <p:pic>
        <p:nvPicPr>
          <p:cNvPr id="6" name="Picture 5"/>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96850" y="1504950"/>
            <a:ext cx="8839200" cy="5303520"/>
          </a:xfrm>
          <a:prstGeom prst="rect">
            <a:avLst/>
          </a:prstGeom>
        </p:spPr>
      </p:pic>
    </p:spTree>
    <p:extLst>
      <p:ext uri="{BB962C8B-B14F-4D97-AF65-F5344CB8AC3E}">
        <p14:creationId xmlns:p14="http://schemas.microsoft.com/office/powerpoint/2010/main" val="15715196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2055</TotalTime>
  <Words>803</Words>
  <Application>Microsoft Office PowerPoint</Application>
  <PresentationFormat>On-screen Show (4:3)</PresentationFormat>
  <Paragraphs>109</Paragraphs>
  <Slides>14</Slides>
  <Notes>4</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14</vt:i4>
      </vt:variant>
    </vt:vector>
  </HeadingPairs>
  <TitlesOfParts>
    <vt:vector size="26" baseType="lpstr">
      <vt:lpstr>ＭＳ Ｐゴシック</vt:lpstr>
      <vt:lpstr>Arial</vt:lpstr>
      <vt:lpstr>Arial Narrow</vt:lpstr>
      <vt:lpstr>Avenir Book</vt:lpstr>
      <vt:lpstr>Berlin Sans FB</vt:lpstr>
      <vt:lpstr>Calibri</vt:lpstr>
      <vt:lpstr>Cambria</vt:lpstr>
      <vt:lpstr>Candara</vt:lpstr>
      <vt:lpstr>Courier New</vt:lpstr>
      <vt:lpstr>Helvetica</vt:lpstr>
      <vt:lpstr>Wingdings</vt:lpstr>
      <vt:lpstr>Office Theme</vt:lpstr>
      <vt:lpstr>corporate overview</vt:lpstr>
      <vt:lpstr>SAFE HARBOR AGREEMENT</vt:lpstr>
      <vt:lpstr>ABOUT CADIZ </vt:lpstr>
      <vt:lpstr>MARKET OVERVIEW - California</vt:lpstr>
      <vt:lpstr>Cadiz Area Water Resources</vt:lpstr>
      <vt:lpstr>Water Resources (continued…)</vt:lpstr>
      <vt:lpstr>Cadiz Valley Water Conservation, Recovery &amp; Storage Project</vt:lpstr>
      <vt:lpstr>Cadiz Valley Water Conservation, Recovery &amp; Storage Project</vt:lpstr>
      <vt:lpstr>Phase 1 &amp; 2 in Southern California</vt:lpstr>
      <vt:lpstr>Phase 1 Project Development </vt:lpstr>
      <vt:lpstr>Phase 1 Implementation – final steps</vt:lpstr>
      <vt:lpstr>Phase 1 Construction &amp; Contracts</vt:lpstr>
      <vt:lpstr>Water &amp; Ag Land Pricing</vt:lpstr>
      <vt:lpstr>Financials @ 3/31/17</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corporate overview</dc:title>
  <dc:creator>Courtney Degener</dc:creator>
  <cp:lastModifiedBy>Courtney Degener</cp:lastModifiedBy>
  <cp:revision>12</cp:revision>
  <cp:lastPrinted>2017-05-23T18:47:59Z</cp:lastPrinted>
  <dcterms:modified xsi:type="dcterms:W3CDTF">2017-05-24T04:54:10Z</dcterms:modified>
</cp:coreProperties>
</file>